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</p:sldIdLst>
  <p:sldSz cx="96012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404A"/>
    <a:srgbClr val="007282"/>
    <a:srgbClr val="00FFD4"/>
    <a:srgbClr val="00C2AA"/>
    <a:srgbClr val="00FFC7"/>
    <a:srgbClr val="432860"/>
    <a:srgbClr val="002E8A"/>
    <a:srgbClr val="633B94"/>
    <a:srgbClr val="523177"/>
    <a:srgbClr val="5734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42CBEE-24DD-3440-A01D-18285FC0636F}" v="17" dt="2022-11-07T20:21:28.1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67"/>
    <p:restoredTop sz="94830"/>
  </p:normalViewPr>
  <p:slideViewPr>
    <p:cSldViewPr snapToGrid="0" snapToObjects="1">
      <p:cViewPr varScale="1">
        <p:scale>
          <a:sx n="68" d="100"/>
          <a:sy n="68" d="100"/>
        </p:scale>
        <p:origin x="362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1995312"/>
            <a:ext cx="8161020" cy="4244622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403623"/>
            <a:ext cx="7200900" cy="2943577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11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07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49111"/>
            <a:ext cx="2070259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49111"/>
            <a:ext cx="6090761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125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355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039537"/>
            <a:ext cx="8281035" cy="5071532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159048"/>
            <a:ext cx="8281035" cy="266699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17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245556"/>
            <a:ext cx="408051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245556"/>
            <a:ext cx="408051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2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49114"/>
            <a:ext cx="828103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2988734"/>
            <a:ext cx="4061757" cy="1464732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453467"/>
            <a:ext cx="4061757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2988734"/>
            <a:ext cx="4081761" cy="1464732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453467"/>
            <a:ext cx="4081761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38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977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90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12800"/>
            <a:ext cx="3096637" cy="284480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755425"/>
            <a:ext cx="4860608" cy="8664222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657600"/>
            <a:ext cx="3096637" cy="6776156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19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12800"/>
            <a:ext cx="3096637" cy="284480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755425"/>
            <a:ext cx="4860608" cy="8664222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657600"/>
            <a:ext cx="3096637" cy="6776156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18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49114"/>
            <a:ext cx="828103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245556"/>
            <a:ext cx="828103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300181"/>
            <a:ext cx="216027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C87CF-6E74-C242-A7D4-D73C18EB45BF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300181"/>
            <a:ext cx="324040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300181"/>
            <a:ext cx="216027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04D7D-3E2B-3846-B95C-11CA6D90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93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hyperlink" Target="https://bit.ly/TransformControls" TargetMode="External"/><Relationship Id="rId18" Type="http://schemas.openxmlformats.org/officeDocument/2006/relationships/image" Target="../media/image11.png"/><Relationship Id="rId26" Type="http://schemas.openxmlformats.org/officeDocument/2006/relationships/image" Target="../media/image19.png"/><Relationship Id="rId3" Type="http://schemas.openxmlformats.org/officeDocument/2006/relationships/hyperlink" Target="mailto:barrentucker.vonerik@gmail.com" TargetMode="External"/><Relationship Id="rId21" Type="http://schemas.openxmlformats.org/officeDocument/2006/relationships/image" Target="../media/image14.svg"/><Relationship Id="rId7" Type="http://schemas.openxmlformats.org/officeDocument/2006/relationships/image" Target="../media/image4.png"/><Relationship Id="rId12" Type="http://schemas.openxmlformats.org/officeDocument/2006/relationships/hyperlink" Target="https://bit.ly/Time&#916;DesignDemo" TargetMode="External"/><Relationship Id="rId17" Type="http://schemas.openxmlformats.org/officeDocument/2006/relationships/image" Target="../media/image10.png"/><Relationship Id="rId25" Type="http://schemas.openxmlformats.org/officeDocument/2006/relationships/image" Target="../media/image18.svg"/><Relationship Id="rId2" Type="http://schemas.openxmlformats.org/officeDocument/2006/relationships/image" Target="../media/image1.jpeg"/><Relationship Id="rId16" Type="http://schemas.openxmlformats.org/officeDocument/2006/relationships/image" Target="../media/image9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hyperlink" Target="https://bit.ly/Portfolio-&#916;2" TargetMode="External"/><Relationship Id="rId24" Type="http://schemas.openxmlformats.org/officeDocument/2006/relationships/image" Target="../media/image17.png"/><Relationship Id="rId5" Type="http://schemas.openxmlformats.org/officeDocument/2006/relationships/image" Target="../media/image2.png"/><Relationship Id="rId15" Type="http://schemas.openxmlformats.org/officeDocument/2006/relationships/image" Target="../media/image8.gif"/><Relationship Id="rId23" Type="http://schemas.openxmlformats.org/officeDocument/2006/relationships/image" Target="../media/image16.svg"/><Relationship Id="rId10" Type="http://schemas.openxmlformats.org/officeDocument/2006/relationships/image" Target="../media/image7.png"/><Relationship Id="rId19" Type="http://schemas.openxmlformats.org/officeDocument/2006/relationships/image" Target="../media/image12.svg"/><Relationship Id="rId4" Type="http://schemas.openxmlformats.org/officeDocument/2006/relationships/hyperlink" Target="https://bit.ly/LinkedIn_VonErik" TargetMode="External"/><Relationship Id="rId9" Type="http://schemas.openxmlformats.org/officeDocument/2006/relationships/image" Target="../media/image6.png"/><Relationship Id="rId14" Type="http://schemas.openxmlformats.org/officeDocument/2006/relationships/hyperlink" Target="https://bit.ly/D3-Crypto-Analysis" TargetMode="External"/><Relationship Id="rId2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206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Administrator\桌面\新建文件夹 (2)\5.15封面参考\复件 复件 4\fcde99f9957c4bca252.jpg">
            <a:extLst>
              <a:ext uri="{FF2B5EF4-FFF2-40B4-BE49-F238E27FC236}">
                <a16:creationId xmlns:a16="http://schemas.microsoft.com/office/drawing/2014/main" id="{337BEC13-F6D7-1046-A65B-DA2480B9C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309331" y="1295400"/>
            <a:ext cx="12192000" cy="960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EBAB226-557E-1348-9D76-34ABF72D8128}"/>
              </a:ext>
            </a:extLst>
          </p:cNvPr>
          <p:cNvSpPr/>
          <p:nvPr/>
        </p:nvSpPr>
        <p:spPr>
          <a:xfrm>
            <a:off x="-13932" y="-5"/>
            <a:ext cx="9630996" cy="12192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BAC228-E6ED-A146-8896-77BA38F5C568}"/>
              </a:ext>
            </a:extLst>
          </p:cNvPr>
          <p:cNvSpPr txBox="1"/>
          <p:nvPr/>
        </p:nvSpPr>
        <p:spPr>
          <a:xfrm>
            <a:off x="3011129" y="500301"/>
            <a:ext cx="2283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eorgia" panose="02040502050405020303" pitchFamily="18" charset="0"/>
              </a:rPr>
              <a:t>Von’Erik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3956A2-C99B-0344-8CE9-820C24023A8D}"/>
              </a:ext>
            </a:extLst>
          </p:cNvPr>
          <p:cNvSpPr txBox="1"/>
          <p:nvPr/>
        </p:nvSpPr>
        <p:spPr>
          <a:xfrm>
            <a:off x="5147185" y="489046"/>
            <a:ext cx="38345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02060"/>
                </a:solidFill>
                <a:effectLst>
                  <a:outerShdw blurRad="50800" dist="50800" dir="13020000" algn="ctr" rotWithShape="0">
                    <a:srgbClr val="00FFC7"/>
                  </a:outerShdw>
                </a:effectLst>
                <a:latin typeface="Georgia" panose="02040502050405020303" pitchFamily="18" charset="0"/>
              </a:rPr>
              <a:t>Barren-Tucker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DD8D73-46E0-A44F-9B33-2750C805A041}"/>
              </a:ext>
            </a:extLst>
          </p:cNvPr>
          <p:cNvSpPr txBox="1"/>
          <p:nvPr/>
        </p:nvSpPr>
        <p:spPr>
          <a:xfrm>
            <a:off x="3072580" y="1233046"/>
            <a:ext cx="5781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328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Georgia" panose="02040502050405020303" pitchFamily="18" charset="0"/>
              </a:rPr>
              <a:t>3D Software Engineer &amp; 3D UI / UX Developer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62C4C95-1BB9-CB47-AE07-A7A74493F441}"/>
              </a:ext>
            </a:extLst>
          </p:cNvPr>
          <p:cNvCxnSpPr/>
          <p:nvPr/>
        </p:nvCxnSpPr>
        <p:spPr>
          <a:xfrm>
            <a:off x="3072580" y="1627237"/>
            <a:ext cx="60566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1000">
                  <a:schemeClr val="accent1">
                    <a:lumMod val="45000"/>
                    <a:lumOff val="55000"/>
                  </a:schemeClr>
                </a:gs>
                <a:gs pos="99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5400000" algn="ctr" rotWithShape="0">
              <a:schemeClr val="bg1">
                <a:lumMod val="6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be 25">
            <a:extLst>
              <a:ext uri="{FF2B5EF4-FFF2-40B4-BE49-F238E27FC236}">
                <a16:creationId xmlns:a16="http://schemas.microsoft.com/office/drawing/2014/main" id="{75DACDFD-C089-954A-8E70-970184712E83}"/>
              </a:ext>
            </a:extLst>
          </p:cNvPr>
          <p:cNvSpPr/>
          <p:nvPr/>
        </p:nvSpPr>
        <p:spPr>
          <a:xfrm flipH="1">
            <a:off x="11126" y="0"/>
            <a:ext cx="2706462" cy="12191996"/>
          </a:xfrm>
          <a:prstGeom prst="cube">
            <a:avLst>
              <a:gd name="adj" fmla="val 3329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>
                <a:alpha val="28464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Cube 50">
            <a:extLst>
              <a:ext uri="{FF2B5EF4-FFF2-40B4-BE49-F238E27FC236}">
                <a16:creationId xmlns:a16="http://schemas.microsoft.com/office/drawing/2014/main" id="{609B016A-130C-9241-80E0-9695FA5D7700}"/>
              </a:ext>
            </a:extLst>
          </p:cNvPr>
          <p:cNvSpPr/>
          <p:nvPr/>
        </p:nvSpPr>
        <p:spPr>
          <a:xfrm flipH="1">
            <a:off x="177012" y="512848"/>
            <a:ext cx="2432255" cy="1771857"/>
          </a:xfrm>
          <a:prstGeom prst="cube">
            <a:avLst>
              <a:gd name="adj" fmla="val 2898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ube 51">
            <a:extLst>
              <a:ext uri="{FF2B5EF4-FFF2-40B4-BE49-F238E27FC236}">
                <a16:creationId xmlns:a16="http://schemas.microsoft.com/office/drawing/2014/main" id="{7472EB94-6751-CC48-A51B-1E017CA9AA93}"/>
              </a:ext>
            </a:extLst>
          </p:cNvPr>
          <p:cNvSpPr/>
          <p:nvPr/>
        </p:nvSpPr>
        <p:spPr>
          <a:xfrm flipH="1">
            <a:off x="192935" y="2919031"/>
            <a:ext cx="2450870" cy="3076615"/>
          </a:xfrm>
          <a:prstGeom prst="cube">
            <a:avLst>
              <a:gd name="adj" fmla="val 2466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  <a:effectLst>
            <a:softEdge rad="30119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Cube 52">
            <a:extLst>
              <a:ext uri="{FF2B5EF4-FFF2-40B4-BE49-F238E27FC236}">
                <a16:creationId xmlns:a16="http://schemas.microsoft.com/office/drawing/2014/main" id="{C423A0B2-1EB5-204B-AD3F-7174E7D85A47}"/>
              </a:ext>
            </a:extLst>
          </p:cNvPr>
          <p:cNvSpPr/>
          <p:nvPr/>
        </p:nvSpPr>
        <p:spPr>
          <a:xfrm flipH="1">
            <a:off x="2914923" y="3813557"/>
            <a:ext cx="6446418" cy="3051666"/>
          </a:xfrm>
          <a:prstGeom prst="cube">
            <a:avLst>
              <a:gd name="adj" fmla="val 2343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Cube 53">
            <a:extLst>
              <a:ext uri="{FF2B5EF4-FFF2-40B4-BE49-F238E27FC236}">
                <a16:creationId xmlns:a16="http://schemas.microsoft.com/office/drawing/2014/main" id="{D16E5C2E-A204-8340-9EE0-E01EF899B4DB}"/>
              </a:ext>
            </a:extLst>
          </p:cNvPr>
          <p:cNvSpPr/>
          <p:nvPr/>
        </p:nvSpPr>
        <p:spPr>
          <a:xfrm flipH="1">
            <a:off x="2940343" y="2219060"/>
            <a:ext cx="6420998" cy="1245610"/>
          </a:xfrm>
          <a:prstGeom prst="cube">
            <a:avLst>
              <a:gd name="adj" fmla="val 5092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CA5064-6A1D-5140-B459-1B35AAE71EF6}"/>
              </a:ext>
            </a:extLst>
          </p:cNvPr>
          <p:cNvSpPr txBox="1"/>
          <p:nvPr/>
        </p:nvSpPr>
        <p:spPr>
          <a:xfrm>
            <a:off x="3179506" y="2374570"/>
            <a:ext cx="5842819" cy="1015663"/>
          </a:xfrm>
          <a:prstGeom prst="rect">
            <a:avLst/>
          </a:prstGeom>
          <a:solidFill>
            <a:srgbClr val="002060">
              <a:alpha val="25009"/>
            </a:srgbClr>
          </a:solidFill>
          <a:effectLst>
            <a:outerShdw blurRad="50800" dist="50800" dir="5400000" algn="ctr" rotWithShape="0">
              <a:schemeClr val="bg1">
                <a:lumMod val="7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  <a:ea typeface="Fira Code Retina" panose="020B0809050000020004" pitchFamily="49" charset="0"/>
              </a:rPr>
              <a:t>A passionate, multi-lingual Full Stack Software Engineer with a background in business and a life-long dedication to improve integrated systems. While using immersive imagination and critical thinking, efficiency and effectiveness goes into building user-friendly applications to provide better functionality for a more profound experience.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Georgia" panose="02040502050405020303" pitchFamily="18" charset="0"/>
            </a:endParaRPr>
          </a:p>
        </p:txBody>
      </p:sp>
      <p:graphicFrame>
        <p:nvGraphicFramePr>
          <p:cNvPr id="38" name="Table 38">
            <a:extLst>
              <a:ext uri="{FF2B5EF4-FFF2-40B4-BE49-F238E27FC236}">
                <a16:creationId xmlns:a16="http://schemas.microsoft.com/office/drawing/2014/main" id="{E50FC3C9-EA84-3B47-957B-ED616D8D6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890443"/>
              </p:ext>
            </p:extLst>
          </p:nvPr>
        </p:nvGraphicFramePr>
        <p:xfrm>
          <a:off x="3155382" y="4044200"/>
          <a:ext cx="6157260" cy="2573830"/>
        </p:xfrm>
        <a:graphic>
          <a:graphicData uri="http://schemas.openxmlformats.org/drawingml/2006/table">
            <a:tbl>
              <a:tblPr firstRow="1" bandRow="1">
                <a:effectLst>
                  <a:outerShdw blurRad="57150" dist="19050" dir="5400000" algn="ctr" rotWithShape="0">
                    <a:srgbClr val="000000">
                      <a:alpha val="63000"/>
                    </a:srgbClr>
                  </a:outerShdw>
                  <a:reflection blurRad="6350" stA="17000" endPos="68000" dir="5400000" sy="-100000" algn="bl" rotWithShape="0"/>
                </a:effectLst>
                <a:tableStyleId>{306799F8-075E-4A3A-A7F6-7FBC6576F1A4}</a:tableStyleId>
              </a:tblPr>
              <a:tblGrid>
                <a:gridCol w="1431984">
                  <a:extLst>
                    <a:ext uri="{9D8B030D-6E8A-4147-A177-3AD203B41FA5}">
                      <a16:colId xmlns:a16="http://schemas.microsoft.com/office/drawing/2014/main" val="1399152755"/>
                    </a:ext>
                  </a:extLst>
                </a:gridCol>
                <a:gridCol w="1030920">
                  <a:extLst>
                    <a:ext uri="{9D8B030D-6E8A-4147-A177-3AD203B41FA5}">
                      <a16:colId xmlns:a16="http://schemas.microsoft.com/office/drawing/2014/main" val="522766581"/>
                    </a:ext>
                  </a:extLst>
                </a:gridCol>
                <a:gridCol w="1231452">
                  <a:extLst>
                    <a:ext uri="{9D8B030D-6E8A-4147-A177-3AD203B41FA5}">
                      <a16:colId xmlns:a16="http://schemas.microsoft.com/office/drawing/2014/main" val="4248497380"/>
                    </a:ext>
                  </a:extLst>
                </a:gridCol>
                <a:gridCol w="1231452">
                  <a:extLst>
                    <a:ext uri="{9D8B030D-6E8A-4147-A177-3AD203B41FA5}">
                      <a16:colId xmlns:a16="http://schemas.microsoft.com/office/drawing/2014/main" val="4200659880"/>
                    </a:ext>
                  </a:extLst>
                </a:gridCol>
                <a:gridCol w="1231452">
                  <a:extLst>
                    <a:ext uri="{9D8B030D-6E8A-4147-A177-3AD203B41FA5}">
                      <a16:colId xmlns:a16="http://schemas.microsoft.com/office/drawing/2014/main" val="4058940103"/>
                    </a:ext>
                  </a:extLst>
                </a:gridCol>
              </a:tblGrid>
              <a:tr h="257431"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Standard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noFill/>
                      <a:prstDash val="solid"/>
                      <a:miter lim="800000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Word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noFill/>
                      <a:prstDash val="solid"/>
                      <a:miter lim="800000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Excel</a:t>
                      </a:r>
                    </a:p>
                  </a:txBody>
                  <a:tcPr>
                    <a:lnB w="19050" cap="flat" cmpd="sng" algn="ctr">
                      <a:noFill/>
                      <a:prstDash val="solid"/>
                      <a:miter lim="800000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PowerPoint</a:t>
                      </a:r>
                    </a:p>
                  </a:txBody>
                  <a:tcPr>
                    <a:lnB w="19050" cap="flat" cmpd="sng" algn="ctr">
                      <a:noFill/>
                      <a:prstDash val="solid"/>
                      <a:miter lim="800000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Access </a:t>
                      </a:r>
                    </a:p>
                  </a:txBody>
                  <a:tcPr>
                    <a:lnB w="19050" cap="flat" cmpd="sng" algn="ctr">
                      <a:noFill/>
                      <a:prstDash val="solid"/>
                      <a:miter lim="8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8421692"/>
                  </a:ext>
                </a:extLst>
              </a:tr>
              <a:tr h="242709"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Creative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miter lim="800000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Photoshop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noFill/>
                      <a:prstDash val="solid"/>
                      <a:miter lim="800000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Illustrator</a:t>
                      </a:r>
                    </a:p>
                  </a:txBody>
                  <a:tcPr>
                    <a:lnT w="19050" cap="flat" cmpd="sng" algn="ctr">
                      <a:noFill/>
                      <a:prstDash val="solid"/>
                      <a:miter lim="800000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Premier Pro</a:t>
                      </a:r>
                    </a:p>
                  </a:txBody>
                  <a:tcPr>
                    <a:lnT w="19050" cap="flat" cmpd="sng" algn="ctr">
                      <a:noFill/>
                      <a:prstDash val="solid"/>
                      <a:miter lim="800000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After Effects</a:t>
                      </a:r>
                    </a:p>
                  </a:txBody>
                  <a:tcPr>
                    <a:lnT w="19050" cap="flat" cmpd="sng" algn="ctr">
                      <a:noFill/>
                      <a:prstDash val="solid"/>
                      <a:miter lim="8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29489616"/>
                  </a:ext>
                </a:extLst>
              </a:tr>
              <a:tr h="242709"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Assist-Tools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Git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Postman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iTerm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inShort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193730"/>
                  </a:ext>
                </a:extLst>
              </a:tr>
              <a:tr h="242709"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3D Assist-Tools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Blender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Unity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Unreal Engine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Grapher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966199"/>
                  </a:ext>
                </a:extLst>
              </a:tr>
              <a:tr h="242709"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Frontend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React.js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Next.Js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Material-UI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Bootstrap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0882088"/>
                  </a:ext>
                </a:extLst>
              </a:tr>
              <a:tr h="242709"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Libraries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Node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Express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D3.js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P5.js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945320"/>
                  </a:ext>
                </a:extLst>
              </a:tr>
              <a:tr h="379270"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3D-Programming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THREE.js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Ammo.js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Blender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Unity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541846"/>
                  </a:ext>
                </a:extLst>
              </a:tr>
              <a:tr h="242709"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Backend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Node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GraphQL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MySQL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MongoDB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349346"/>
                  </a:ext>
                </a:extLst>
              </a:tr>
              <a:tr h="242709"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Testing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Webpack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dashDot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Mocha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Jasmine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solidFill>
                            <a:schemeClr val="bg1"/>
                          </a:solidFill>
                          <a:effectLst>
                            <a:outerShdw dist="28862" dir="12660000" algn="ctr" rotWithShape="0">
                              <a:srgbClr val="00FFD4"/>
                            </a:outerShdw>
                          </a:effectLst>
                          <a:latin typeface="Georgia" panose="02040502050405020303" pitchFamily="18" charset="0"/>
                        </a:rPr>
                        <a:t>Dat.Gui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476725"/>
                  </a:ext>
                </a:extLst>
              </a:tr>
            </a:tbl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1CAF401E-069A-A24B-9C6C-F8740E0FC814}"/>
              </a:ext>
            </a:extLst>
          </p:cNvPr>
          <p:cNvSpPr txBox="1"/>
          <p:nvPr/>
        </p:nvSpPr>
        <p:spPr>
          <a:xfrm>
            <a:off x="364385" y="3062322"/>
            <a:ext cx="2224707" cy="415498"/>
          </a:xfrm>
          <a:prstGeom prst="rect">
            <a:avLst/>
          </a:prstGeom>
          <a:solidFill>
            <a:srgbClr val="002060">
              <a:alpha val="25009"/>
            </a:srgbClr>
          </a:solidFill>
          <a:effectLst>
            <a:outerShdw blurRad="50800" dist="116158" dir="5400000" algn="t" rotWithShape="0">
              <a:schemeClr val="bg1">
                <a:lumMod val="75000"/>
                <a:alpha val="40000"/>
              </a:scheme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Address:</a:t>
            </a:r>
          </a:p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South Weymouth, MA 02190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E689D46-AB91-A841-A03C-E2CAE72BBC80}"/>
              </a:ext>
            </a:extLst>
          </p:cNvPr>
          <p:cNvSpPr txBox="1"/>
          <p:nvPr/>
        </p:nvSpPr>
        <p:spPr>
          <a:xfrm>
            <a:off x="382959" y="3737996"/>
            <a:ext cx="2206134" cy="415498"/>
          </a:xfrm>
          <a:prstGeom prst="rect">
            <a:avLst/>
          </a:prstGeom>
          <a:solidFill>
            <a:srgbClr val="002060">
              <a:alpha val="25009"/>
            </a:srgbClr>
          </a:solidFill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Email : </a:t>
            </a:r>
          </a:p>
          <a:p>
            <a:pPr algn="just"/>
            <a:r>
              <a:rPr lang="en-US" sz="1050" dirty="0">
                <a:solidFill>
                  <a:srgbClr val="00FFD4">
                    <a:alpha val="78000"/>
                  </a:srgbClr>
                </a:solidFill>
                <a:latin typeface="Georgia" panose="02040502050405020303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barrentucker.vonerik@gmail.com</a:t>
            </a:r>
            <a:endParaRPr lang="en-US" sz="1050" dirty="0">
              <a:solidFill>
                <a:srgbClr val="00FFD4">
                  <a:alpha val="78000"/>
                </a:srgbClr>
              </a:solidFill>
              <a:latin typeface="Georgia" panose="02040502050405020303" pitchFamily="18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4BC21E8-8900-7C42-8C8C-F8651339FC5F}"/>
              </a:ext>
            </a:extLst>
          </p:cNvPr>
          <p:cNvSpPr txBox="1"/>
          <p:nvPr/>
        </p:nvSpPr>
        <p:spPr>
          <a:xfrm>
            <a:off x="382959" y="4331211"/>
            <a:ext cx="2206134" cy="415498"/>
          </a:xfrm>
          <a:prstGeom prst="rect">
            <a:avLst/>
          </a:prstGeom>
          <a:solidFill>
            <a:srgbClr val="002060">
              <a:alpha val="25009"/>
            </a:srgbClr>
          </a:solidFill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LinkedIn : </a:t>
            </a:r>
          </a:p>
          <a:p>
            <a:pPr algn="just"/>
            <a:r>
              <a:rPr lang="en-US" sz="1050" dirty="0">
                <a:solidFill>
                  <a:srgbClr val="00FFD4">
                    <a:alpha val="78000"/>
                  </a:srgbClr>
                </a:solidFill>
                <a:latin typeface="Georgia" panose="02040502050405020303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https://bit.ly/LinkedIn_VonErik</a:t>
            </a:r>
            <a:endParaRPr lang="en-US" sz="1050" dirty="0">
              <a:solidFill>
                <a:srgbClr val="00FFD4">
                  <a:alpha val="78000"/>
                </a:srgbClr>
              </a:solidFill>
              <a:latin typeface="Georgia" panose="02040502050405020303" pitchFamily="18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80D1159-02DF-A749-BEF1-C39AED1AC4F2}"/>
              </a:ext>
            </a:extLst>
          </p:cNvPr>
          <p:cNvSpPr txBox="1"/>
          <p:nvPr/>
        </p:nvSpPr>
        <p:spPr>
          <a:xfrm>
            <a:off x="382959" y="4887341"/>
            <a:ext cx="2206134" cy="415498"/>
          </a:xfrm>
          <a:prstGeom prst="rect">
            <a:avLst/>
          </a:prstGeom>
          <a:solidFill>
            <a:srgbClr val="002060">
              <a:alpha val="25009"/>
            </a:srgbClr>
          </a:solidFill>
          <a:effectLst>
            <a:outerShdw blurRad="267801" dist="38100" dir="5400000" algn="t" rotWithShape="0">
              <a:schemeClr val="bg1">
                <a:lumMod val="75000"/>
                <a:alpha val="40000"/>
              </a:scheme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GitHub :</a:t>
            </a:r>
          </a:p>
          <a:p>
            <a:pPr algn="just"/>
            <a:r>
              <a:rPr lang="en-US" sz="1050" dirty="0">
                <a:solidFill>
                  <a:srgbClr val="00FFD4">
                    <a:alpha val="78000"/>
                  </a:srgbClr>
                </a:solidFill>
                <a:latin typeface="Georgia" panose="02040502050405020303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https://bit.ly/GitHub_VonErik</a:t>
            </a:r>
            <a:endParaRPr lang="en-US" sz="1050" dirty="0">
              <a:solidFill>
                <a:srgbClr val="00FFD4">
                  <a:alpha val="78000"/>
                </a:srgbClr>
              </a:solidFill>
              <a:latin typeface="Georgia" panose="02040502050405020303" pitchFamily="18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A87FEF6-559E-1046-AC45-5051AFD89689}"/>
              </a:ext>
            </a:extLst>
          </p:cNvPr>
          <p:cNvSpPr txBox="1"/>
          <p:nvPr/>
        </p:nvSpPr>
        <p:spPr>
          <a:xfrm>
            <a:off x="385275" y="5443471"/>
            <a:ext cx="2206134" cy="415498"/>
          </a:xfrm>
          <a:prstGeom prst="rect">
            <a:avLst/>
          </a:prstGeom>
          <a:solidFill>
            <a:srgbClr val="002060">
              <a:alpha val="25009"/>
            </a:srgbClr>
          </a:solidFill>
          <a:effectLst>
            <a:outerShdw blurRad="267801" dist="38100" dir="5400000" algn="t" rotWithShape="0">
              <a:schemeClr val="bg1">
                <a:lumMod val="75000"/>
                <a:alpha val="40000"/>
              </a:scheme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3D Portfolio : </a:t>
            </a:r>
          </a:p>
          <a:p>
            <a:pPr algn="just"/>
            <a:r>
              <a:rPr lang="en-US" sz="1050" dirty="0">
                <a:solidFill>
                  <a:srgbClr val="00FFD4">
                    <a:alpha val="78000"/>
                  </a:srgbClr>
                </a:solidFill>
                <a:latin typeface="Georgia" panose="02040502050405020303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https://bit.ly/GitHub_VonErik</a:t>
            </a:r>
            <a:endParaRPr lang="en-US" sz="1050" dirty="0">
              <a:solidFill>
                <a:srgbClr val="00FFD4">
                  <a:alpha val="78000"/>
                </a:srgbClr>
              </a:solidFill>
              <a:latin typeface="Georgia" panose="02040502050405020303" pitchFamily="18" charset="0"/>
            </a:endParaRPr>
          </a:p>
        </p:txBody>
      </p:sp>
      <p:sp>
        <p:nvSpPr>
          <p:cNvPr id="62" name="Cube 61">
            <a:extLst>
              <a:ext uri="{FF2B5EF4-FFF2-40B4-BE49-F238E27FC236}">
                <a16:creationId xmlns:a16="http://schemas.microsoft.com/office/drawing/2014/main" id="{D35B38EB-C952-734E-BFE3-E47572A4F7EB}"/>
              </a:ext>
            </a:extLst>
          </p:cNvPr>
          <p:cNvSpPr/>
          <p:nvPr/>
        </p:nvSpPr>
        <p:spPr>
          <a:xfrm flipH="1">
            <a:off x="2921286" y="7163997"/>
            <a:ext cx="6446418" cy="4943774"/>
          </a:xfrm>
          <a:prstGeom prst="cube">
            <a:avLst>
              <a:gd name="adj" fmla="val 1325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Cube 62">
            <a:extLst>
              <a:ext uri="{FF2B5EF4-FFF2-40B4-BE49-F238E27FC236}">
                <a16:creationId xmlns:a16="http://schemas.microsoft.com/office/drawing/2014/main" id="{5FBEF055-DE04-F84E-A567-FB82EE24ED5D}"/>
              </a:ext>
            </a:extLst>
          </p:cNvPr>
          <p:cNvSpPr/>
          <p:nvPr/>
        </p:nvSpPr>
        <p:spPr>
          <a:xfrm flipH="1">
            <a:off x="3236816" y="7777591"/>
            <a:ext cx="2841254" cy="1872652"/>
          </a:xfrm>
          <a:prstGeom prst="cube">
            <a:avLst>
              <a:gd name="adj" fmla="val 2689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rgbClr val="00F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ube 64">
            <a:extLst>
              <a:ext uri="{FF2B5EF4-FFF2-40B4-BE49-F238E27FC236}">
                <a16:creationId xmlns:a16="http://schemas.microsoft.com/office/drawing/2014/main" id="{52DB6B76-AA99-0141-8085-BB9E2FDDA488}"/>
              </a:ext>
            </a:extLst>
          </p:cNvPr>
          <p:cNvSpPr/>
          <p:nvPr/>
        </p:nvSpPr>
        <p:spPr>
          <a:xfrm flipH="1">
            <a:off x="3269461" y="10235118"/>
            <a:ext cx="2808608" cy="1872653"/>
          </a:xfrm>
          <a:prstGeom prst="cube">
            <a:avLst>
              <a:gd name="adj" fmla="val 2689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rgbClr val="00F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Cube 66">
            <a:extLst>
              <a:ext uri="{FF2B5EF4-FFF2-40B4-BE49-F238E27FC236}">
                <a16:creationId xmlns:a16="http://schemas.microsoft.com/office/drawing/2014/main" id="{F3864353-9BA1-EF48-A700-C0CC7F29A93B}"/>
              </a:ext>
            </a:extLst>
          </p:cNvPr>
          <p:cNvSpPr/>
          <p:nvPr/>
        </p:nvSpPr>
        <p:spPr>
          <a:xfrm flipH="1">
            <a:off x="6471388" y="7777591"/>
            <a:ext cx="2841254" cy="1872652"/>
          </a:xfrm>
          <a:prstGeom prst="cube">
            <a:avLst>
              <a:gd name="adj" fmla="val 2689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rgbClr val="00F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Cube 67">
            <a:extLst>
              <a:ext uri="{FF2B5EF4-FFF2-40B4-BE49-F238E27FC236}">
                <a16:creationId xmlns:a16="http://schemas.microsoft.com/office/drawing/2014/main" id="{98F60797-F143-8747-8BDA-CA454443DFFA}"/>
              </a:ext>
            </a:extLst>
          </p:cNvPr>
          <p:cNvSpPr/>
          <p:nvPr/>
        </p:nvSpPr>
        <p:spPr>
          <a:xfrm flipH="1">
            <a:off x="6487711" y="10215849"/>
            <a:ext cx="2808608" cy="1872653"/>
          </a:xfrm>
          <a:prstGeom prst="cube">
            <a:avLst>
              <a:gd name="adj" fmla="val 2689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rgbClr val="00FF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4B4502C-6CFA-ED4E-808A-CC2FA8338A06}"/>
              </a:ext>
            </a:extLst>
          </p:cNvPr>
          <p:cNvSpPr txBox="1"/>
          <p:nvPr/>
        </p:nvSpPr>
        <p:spPr>
          <a:xfrm>
            <a:off x="3300683" y="7537735"/>
            <a:ext cx="2359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3D-Portfolio </a:t>
            </a:r>
            <a:r>
              <a:rPr lang="el-GR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V2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8CF4BA4-3425-9A48-A620-A6AD89F36866}"/>
              </a:ext>
            </a:extLst>
          </p:cNvPr>
          <p:cNvSpPr txBox="1"/>
          <p:nvPr/>
        </p:nvSpPr>
        <p:spPr>
          <a:xfrm>
            <a:off x="3307070" y="10003200"/>
            <a:ext cx="2794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Transforming 3D-Mesh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C942B08-E57F-A94E-8E2A-FF1D7D40EB2D}"/>
              </a:ext>
            </a:extLst>
          </p:cNvPr>
          <p:cNvSpPr txBox="1"/>
          <p:nvPr/>
        </p:nvSpPr>
        <p:spPr>
          <a:xfrm>
            <a:off x="2928109" y="3594637"/>
            <a:ext cx="2880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Technical skills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C23F1E-CBF2-8945-B2B2-1DC40F494225}"/>
              </a:ext>
            </a:extLst>
          </p:cNvPr>
          <p:cNvSpPr txBox="1"/>
          <p:nvPr/>
        </p:nvSpPr>
        <p:spPr>
          <a:xfrm>
            <a:off x="2958903" y="6958397"/>
            <a:ext cx="422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  <a:effectLst>
                  <a:outerShdw blurRad="50800" dist="102640" dir="11700000" sx="99000" sy="99000" algn="ctr" rotWithShape="0">
                    <a:srgbClr val="00FFD4"/>
                  </a:outerShdw>
                </a:effectLst>
                <a:latin typeface="Felix Titling" panose="020F0502020204030204" pitchFamily="34" charset="0"/>
                <a:cs typeface="Felix Titling" panose="020F0502020204030204" pitchFamily="34" charset="0"/>
              </a:rPr>
              <a:t>Portfolio &amp; Projects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09A6C3-C7E6-A544-9987-C6B46E642623}"/>
              </a:ext>
            </a:extLst>
          </p:cNvPr>
          <p:cNvSpPr txBox="1"/>
          <p:nvPr/>
        </p:nvSpPr>
        <p:spPr>
          <a:xfrm>
            <a:off x="2958903" y="2005233"/>
            <a:ext cx="2297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ABOUT ME</a:t>
            </a:r>
          </a:p>
        </p:txBody>
      </p:sp>
      <p:sp>
        <p:nvSpPr>
          <p:cNvPr id="39" name="Cube 38">
            <a:extLst>
              <a:ext uri="{FF2B5EF4-FFF2-40B4-BE49-F238E27FC236}">
                <a16:creationId xmlns:a16="http://schemas.microsoft.com/office/drawing/2014/main" id="{ACF1CC57-10F8-A542-B260-920F913D3088}"/>
              </a:ext>
            </a:extLst>
          </p:cNvPr>
          <p:cNvSpPr/>
          <p:nvPr/>
        </p:nvSpPr>
        <p:spPr>
          <a:xfrm flipH="1">
            <a:off x="200362" y="6296659"/>
            <a:ext cx="2450870" cy="1075752"/>
          </a:xfrm>
          <a:prstGeom prst="cube">
            <a:avLst>
              <a:gd name="adj" fmla="val 5466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Cube 39">
            <a:extLst>
              <a:ext uri="{FF2B5EF4-FFF2-40B4-BE49-F238E27FC236}">
                <a16:creationId xmlns:a16="http://schemas.microsoft.com/office/drawing/2014/main" id="{12DF25DE-31AA-DE4F-A41E-F719E913334B}"/>
              </a:ext>
            </a:extLst>
          </p:cNvPr>
          <p:cNvSpPr/>
          <p:nvPr/>
        </p:nvSpPr>
        <p:spPr>
          <a:xfrm flipH="1">
            <a:off x="215236" y="11116733"/>
            <a:ext cx="2450870" cy="971769"/>
          </a:xfrm>
          <a:prstGeom prst="cube">
            <a:avLst>
              <a:gd name="adj" fmla="val 4215"/>
            </a:avLst>
          </a:prstGeom>
          <a:solidFill>
            <a:srgbClr val="002060">
              <a:alpha val="38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F1F325-E895-4343-9A8E-7476B73F359B}"/>
              </a:ext>
            </a:extLst>
          </p:cNvPr>
          <p:cNvSpPr txBox="1"/>
          <p:nvPr/>
        </p:nvSpPr>
        <p:spPr>
          <a:xfrm>
            <a:off x="229751" y="2767287"/>
            <a:ext cx="23593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Personal Info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D483C06-4B2B-3142-9EB9-27F5FECFFC75}"/>
              </a:ext>
            </a:extLst>
          </p:cNvPr>
          <p:cNvSpPr txBox="1"/>
          <p:nvPr/>
        </p:nvSpPr>
        <p:spPr>
          <a:xfrm>
            <a:off x="215236" y="6131917"/>
            <a:ext cx="23593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Languages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EE764F1-B475-0E4C-8A93-E572B0AB4421}"/>
              </a:ext>
            </a:extLst>
          </p:cNvPr>
          <p:cNvSpPr txBox="1"/>
          <p:nvPr/>
        </p:nvSpPr>
        <p:spPr>
          <a:xfrm>
            <a:off x="231973" y="10951165"/>
            <a:ext cx="23593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Hobbies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1772BC-C448-774F-B36A-8A5E6556041B}"/>
              </a:ext>
            </a:extLst>
          </p:cNvPr>
          <p:cNvSpPr txBox="1"/>
          <p:nvPr/>
        </p:nvSpPr>
        <p:spPr>
          <a:xfrm>
            <a:off x="308867" y="6412421"/>
            <a:ext cx="1169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002060"/>
                </a:solidFill>
                <a:latin typeface="Georgia" panose="02040502050405020303" pitchFamily="18" charset="0"/>
              </a:rPr>
              <a:t>Programming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CF78600-227B-F04B-95E3-3B85A8AEB785}"/>
              </a:ext>
            </a:extLst>
          </p:cNvPr>
          <p:cNvSpPr txBox="1"/>
          <p:nvPr/>
        </p:nvSpPr>
        <p:spPr>
          <a:xfrm>
            <a:off x="308867" y="6666683"/>
            <a:ext cx="886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HTML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0D9487E-FF3A-1949-BA16-834B4696A995}"/>
              </a:ext>
            </a:extLst>
          </p:cNvPr>
          <p:cNvSpPr txBox="1"/>
          <p:nvPr/>
        </p:nvSpPr>
        <p:spPr>
          <a:xfrm>
            <a:off x="860715" y="6669380"/>
            <a:ext cx="886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CSS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E16B592-97F4-BF4F-95ED-AF3DCFFDBF77}"/>
              </a:ext>
            </a:extLst>
          </p:cNvPr>
          <p:cNvSpPr txBox="1"/>
          <p:nvPr/>
        </p:nvSpPr>
        <p:spPr>
          <a:xfrm>
            <a:off x="1283899" y="6674868"/>
            <a:ext cx="886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JavaScript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D1841C0-2F52-CE45-B741-88967DCE2C23}"/>
              </a:ext>
            </a:extLst>
          </p:cNvPr>
          <p:cNvSpPr txBox="1"/>
          <p:nvPr/>
        </p:nvSpPr>
        <p:spPr>
          <a:xfrm>
            <a:off x="312542" y="6995600"/>
            <a:ext cx="886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Python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69A4C51-B41F-1644-A220-CB608CEC2B43}"/>
              </a:ext>
            </a:extLst>
          </p:cNvPr>
          <p:cNvSpPr txBox="1"/>
          <p:nvPr/>
        </p:nvSpPr>
        <p:spPr>
          <a:xfrm>
            <a:off x="886190" y="6990000"/>
            <a:ext cx="886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C#</a:t>
            </a:r>
          </a:p>
        </p:txBody>
      </p:sp>
      <p:sp>
        <p:nvSpPr>
          <p:cNvPr id="91" name="Cube 90">
            <a:extLst>
              <a:ext uri="{FF2B5EF4-FFF2-40B4-BE49-F238E27FC236}">
                <a16:creationId xmlns:a16="http://schemas.microsoft.com/office/drawing/2014/main" id="{FBEF09A8-C513-3543-BC36-3D5A1F862C4C}"/>
              </a:ext>
            </a:extLst>
          </p:cNvPr>
          <p:cNvSpPr/>
          <p:nvPr/>
        </p:nvSpPr>
        <p:spPr>
          <a:xfrm flipH="1">
            <a:off x="204464" y="9621750"/>
            <a:ext cx="2450870" cy="1307167"/>
          </a:xfrm>
          <a:prstGeom prst="cube">
            <a:avLst>
              <a:gd name="adj" fmla="val 4215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C2FE155-CE20-1346-A6FA-B33BFFFEBB0D}"/>
              </a:ext>
            </a:extLst>
          </p:cNvPr>
          <p:cNvSpPr txBox="1"/>
          <p:nvPr/>
        </p:nvSpPr>
        <p:spPr>
          <a:xfrm>
            <a:off x="240921" y="9461002"/>
            <a:ext cx="23593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Education</a:t>
            </a:r>
          </a:p>
        </p:txBody>
      </p:sp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9D13C07E-60B7-E046-85A3-C9916590F78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00FFD4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03352" y="11205851"/>
            <a:ext cx="429348" cy="429348"/>
          </a:xfrm>
          <a:prstGeom prst="rect">
            <a:avLst/>
          </a:prstGeom>
          <a:effectLst>
            <a:glow rad="12700">
              <a:schemeClr val="bg1"/>
            </a:glow>
            <a:outerShdw blurRad="50800" dist="635" dir="13620000" algn="ctr" rotWithShape="0">
              <a:srgbClr val="00FFD4"/>
            </a:outerShdw>
          </a:effectLst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0A23B294-12DA-C64E-882E-312715AD0A3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00FFD4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247556" y="11205851"/>
            <a:ext cx="429348" cy="429348"/>
          </a:xfrm>
          <a:prstGeom prst="rect">
            <a:avLst/>
          </a:prstGeom>
          <a:effectLst>
            <a:glow rad="12700">
              <a:schemeClr val="bg1"/>
            </a:glow>
            <a:outerShdw blurRad="50800" dist="635" dir="13620000" algn="ctr" rotWithShape="0">
              <a:srgbClr val="00FFD4"/>
            </a:outerShdw>
          </a:effectLst>
        </p:spPr>
      </p:pic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6E6C2BDC-CC3B-0844-889E-B81B1DB278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1761" y="11205851"/>
            <a:ext cx="429349" cy="429349"/>
          </a:xfrm>
          <a:prstGeom prst="rect">
            <a:avLst/>
          </a:prstGeom>
          <a:effectLst>
            <a:glow rad="12700">
              <a:schemeClr val="bg1"/>
            </a:glow>
            <a:outerShdw blurRad="50800" dist="635" dir="13620000" algn="ctr" rotWithShape="0">
              <a:srgbClr val="00FFD4"/>
            </a:outerShdw>
          </a:effectLst>
        </p:spPr>
      </p:pic>
      <p:pic>
        <p:nvPicPr>
          <p:cNvPr id="13" name="Picture 12" descr="Shape&#10;&#10;Description automatically generated with low confidence">
            <a:extLst>
              <a:ext uri="{FF2B5EF4-FFF2-40B4-BE49-F238E27FC236}">
                <a16:creationId xmlns:a16="http://schemas.microsoft.com/office/drawing/2014/main" id="{DA930E68-5339-FE44-B269-EBB8EAA096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7556" y="11666531"/>
            <a:ext cx="392669" cy="392669"/>
          </a:xfrm>
          <a:prstGeom prst="rect">
            <a:avLst/>
          </a:prstGeom>
          <a:effectLst>
            <a:glow rad="12700">
              <a:schemeClr val="bg1"/>
            </a:glow>
            <a:outerShdw blurRad="50800" dist="635" dir="13620000" algn="ctr" rotWithShape="0">
              <a:srgbClr val="00FFD4"/>
            </a:outerShdw>
          </a:effectLst>
        </p:spPr>
      </p:pic>
      <p:pic>
        <p:nvPicPr>
          <p:cNvPr id="15" name="Picture 14" descr="Shape&#10;&#10;Description automatically generated with low confidence">
            <a:extLst>
              <a:ext uri="{FF2B5EF4-FFF2-40B4-BE49-F238E27FC236}">
                <a16:creationId xmlns:a16="http://schemas.microsoft.com/office/drawing/2014/main" id="{C68C46A0-EA65-3542-93A0-88F56E2EDD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14085" y="11652940"/>
            <a:ext cx="416072" cy="416072"/>
          </a:xfrm>
          <a:prstGeom prst="rect">
            <a:avLst/>
          </a:prstGeom>
          <a:effectLst>
            <a:glow rad="12700">
              <a:schemeClr val="bg1"/>
            </a:glow>
            <a:outerShdw blurRad="50800" dist="635" dir="13620000" algn="ctr" rotWithShape="0">
              <a:srgbClr val="00FFD4"/>
            </a:outerShdw>
          </a:effectLst>
        </p:spPr>
      </p:pic>
      <p:pic>
        <p:nvPicPr>
          <p:cNvPr id="23" name="Picture 22" descr="Shape&#10;&#10;Description automatically generated with low confidence">
            <a:extLst>
              <a:ext uri="{FF2B5EF4-FFF2-40B4-BE49-F238E27FC236}">
                <a16:creationId xmlns:a16="http://schemas.microsoft.com/office/drawing/2014/main" id="{B7C29468-788B-4847-AE7C-0B8DDC3C7B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2861" y="11629852"/>
            <a:ext cx="429348" cy="429348"/>
          </a:xfrm>
          <a:prstGeom prst="rect">
            <a:avLst/>
          </a:prstGeom>
          <a:effectLst>
            <a:glow rad="12700">
              <a:schemeClr val="bg1"/>
            </a:glow>
            <a:outerShdw blurRad="50800" dist="635" dir="13620000" algn="ctr" rotWithShape="0">
              <a:srgbClr val="00FFD4"/>
            </a:outerShdw>
          </a:effectLst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50A15ABD-F3A2-1042-B379-5D8E4D9AE897}"/>
              </a:ext>
            </a:extLst>
          </p:cNvPr>
          <p:cNvSpPr txBox="1"/>
          <p:nvPr/>
        </p:nvSpPr>
        <p:spPr>
          <a:xfrm>
            <a:off x="285941" y="9735911"/>
            <a:ext cx="239918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>
                <a:solidFill>
                  <a:srgbClr val="002060"/>
                </a:solidFill>
                <a:latin typeface="Georgia" panose="02040502050405020303" pitchFamily="18" charset="0"/>
              </a:rPr>
              <a:t>Harvard Ext School </a:t>
            </a:r>
            <a:r>
              <a:rPr lang="en-US" sz="105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: 09/19 – 03/20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Bootcamp – Full-Stack Dev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D9CDA56-C09F-1F4D-9455-9548C947CF71}"/>
              </a:ext>
            </a:extLst>
          </p:cNvPr>
          <p:cNvSpPr txBox="1"/>
          <p:nvPr/>
        </p:nvSpPr>
        <p:spPr>
          <a:xfrm>
            <a:off x="262636" y="10193528"/>
            <a:ext cx="24847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>
                <a:solidFill>
                  <a:srgbClr val="002060"/>
                </a:solidFill>
                <a:latin typeface="Georgia" panose="02040502050405020303" pitchFamily="18" charset="0"/>
              </a:rPr>
              <a:t>Multiple Online Courses </a:t>
            </a:r>
            <a:r>
              <a:rPr lang="en-US" sz="105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: 04 /20 – </a:t>
            </a:r>
          </a:p>
          <a:p>
            <a:r>
              <a:rPr lang="en-US" sz="105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01 / 22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Udemy / SkillShare / FreeCodeCamp / ThreeJourney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025DA95-5106-A44A-9216-E2B153E9CB83}"/>
              </a:ext>
            </a:extLst>
          </p:cNvPr>
          <p:cNvSpPr txBox="1"/>
          <p:nvPr/>
        </p:nvSpPr>
        <p:spPr>
          <a:xfrm>
            <a:off x="6487711" y="7551233"/>
            <a:ext cx="2534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3D-Time</a:t>
            </a:r>
            <a:r>
              <a:rPr lang="el-GR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Δ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Design Demo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738C11-CD3E-FF43-9F31-A9FFF12E3D14}"/>
              </a:ext>
            </a:extLst>
          </p:cNvPr>
          <p:cNvSpPr txBox="1"/>
          <p:nvPr/>
        </p:nvSpPr>
        <p:spPr>
          <a:xfrm>
            <a:off x="3457575" y="8043383"/>
            <a:ext cx="26204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Three-Dimensional Experience that where I take my previous website portfolio and give it a third dimension. Almost everything I have built for web is in this </a:t>
            </a:r>
            <a:r>
              <a:rPr lang="en-US" sz="1200" u="sng" dirty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00FFD4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Web Space or </a:t>
            </a:r>
            <a:r>
              <a:rPr lang="el-GR" sz="1200" u="sng" dirty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00FFD4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1200" u="sng" dirty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rgbClr val="00FFD4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E95DFC5B-F20D-7340-9959-295D5B63F73A}"/>
              </a:ext>
            </a:extLst>
          </p:cNvPr>
          <p:cNvSpPr txBox="1"/>
          <p:nvPr/>
        </p:nvSpPr>
        <p:spPr>
          <a:xfrm>
            <a:off x="6641858" y="8083833"/>
            <a:ext cx="25003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Three-Dimensional Experience where the user, can witness a design of a three-dimensional application I am in the process of building. 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2A4BD64-4E5F-6E4C-B948-9270D173E64E}"/>
              </a:ext>
            </a:extLst>
          </p:cNvPr>
          <p:cNvSpPr txBox="1"/>
          <p:nvPr/>
        </p:nvSpPr>
        <p:spPr>
          <a:xfrm>
            <a:off x="3424567" y="10562860"/>
            <a:ext cx="25003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Three-Dimensional Experience where the user can change the transformation of a mesh. Basic transformations are position, rotation, and scale.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92D51DC-9974-534A-B6B8-2DF2C2580308}"/>
              </a:ext>
            </a:extLst>
          </p:cNvPr>
          <p:cNvSpPr txBox="1"/>
          <p:nvPr/>
        </p:nvSpPr>
        <p:spPr>
          <a:xfrm>
            <a:off x="6691875" y="10589528"/>
            <a:ext cx="25003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D3.js data visualization that focuses on the analysis of crypto price changes and increases and decreases over time. The page links to different types of visualizations.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1A057CD-9757-DA46-B775-0C373B7A77C0}"/>
              </a:ext>
            </a:extLst>
          </p:cNvPr>
          <p:cNvSpPr txBox="1"/>
          <p:nvPr/>
        </p:nvSpPr>
        <p:spPr>
          <a:xfrm>
            <a:off x="6566484" y="10003200"/>
            <a:ext cx="2794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D3-Crytpo-Analysis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304695-AE11-FD4E-B339-B78FA6CC9583}"/>
              </a:ext>
            </a:extLst>
          </p:cNvPr>
          <p:cNvSpPr txBox="1"/>
          <p:nvPr/>
        </p:nvSpPr>
        <p:spPr>
          <a:xfrm>
            <a:off x="3586163" y="9185457"/>
            <a:ext cx="2235033" cy="253916"/>
          </a:xfrm>
          <a:prstGeom prst="rect">
            <a:avLst/>
          </a:prstGeom>
          <a:solidFill>
            <a:srgbClr val="00206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Link:</a:t>
            </a:r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>
                <a:solidFill>
                  <a:srgbClr val="00C2AA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https://bit.ly/Portfolio-</a:t>
            </a:r>
            <a:r>
              <a:rPr lang="el-GR" sz="1050" dirty="0">
                <a:solidFill>
                  <a:srgbClr val="00C2AA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Δ2</a:t>
            </a:r>
            <a:endParaRPr lang="en-US" sz="1050" dirty="0">
              <a:solidFill>
                <a:srgbClr val="00C2A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9EBC5FC-4A05-FE45-B27A-578F4D1E7008}"/>
              </a:ext>
            </a:extLst>
          </p:cNvPr>
          <p:cNvSpPr txBox="1"/>
          <p:nvPr/>
        </p:nvSpPr>
        <p:spPr>
          <a:xfrm>
            <a:off x="6697200" y="9198896"/>
            <a:ext cx="2549584" cy="253916"/>
          </a:xfrm>
          <a:prstGeom prst="rect">
            <a:avLst/>
          </a:prstGeom>
          <a:solidFill>
            <a:srgbClr val="00206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</a:t>
            </a:r>
            <a:r>
              <a:rPr lang="en-US" sz="1050" dirty="0">
                <a:solidFill>
                  <a:srgbClr val="00C2A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050" dirty="0">
                <a:solidFill>
                  <a:srgbClr val="00C2AA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https://bit.ly/Time</a:t>
            </a:r>
            <a:r>
              <a:rPr lang="el-GR" sz="1050" dirty="0">
                <a:solidFill>
                  <a:srgbClr val="00C2AA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Δ</a:t>
            </a:r>
            <a:r>
              <a:rPr lang="en-US" sz="1050" dirty="0">
                <a:solidFill>
                  <a:srgbClr val="00C2AA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DesignDemo</a:t>
            </a:r>
            <a:endParaRPr lang="en-US" sz="1050" dirty="0">
              <a:solidFill>
                <a:srgbClr val="00C2A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7BA0F14-3ABC-3D46-95ED-8D042807E386}"/>
              </a:ext>
            </a:extLst>
          </p:cNvPr>
          <p:cNvSpPr txBox="1"/>
          <p:nvPr/>
        </p:nvSpPr>
        <p:spPr>
          <a:xfrm>
            <a:off x="3586162" y="11724816"/>
            <a:ext cx="2338718" cy="253916"/>
          </a:xfrm>
          <a:prstGeom prst="rect">
            <a:avLst/>
          </a:prstGeom>
          <a:solidFill>
            <a:srgbClr val="00206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Link:</a:t>
            </a:r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b="0" i="0" u="none" strike="noStrike" dirty="0">
                <a:solidFill>
                  <a:srgbClr val="00C2AA"/>
                </a:solidFill>
                <a:effectLst/>
                <a:latin typeface="Times" pitchFamily="2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https://bit.ly/TransformControls</a:t>
            </a:r>
            <a:endParaRPr lang="en-US" sz="1050" b="0" i="0" u="none" strike="noStrike" dirty="0">
              <a:solidFill>
                <a:srgbClr val="00C2AA"/>
              </a:solidFill>
              <a:effectLst/>
              <a:latin typeface="Times" pitchFamily="2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4678DF9-60F2-334E-BADF-91D6EC5CD6A4}"/>
              </a:ext>
            </a:extLst>
          </p:cNvPr>
          <p:cNvSpPr txBox="1"/>
          <p:nvPr/>
        </p:nvSpPr>
        <p:spPr>
          <a:xfrm>
            <a:off x="6787292" y="11724816"/>
            <a:ext cx="2354879" cy="253916"/>
          </a:xfrm>
          <a:prstGeom prst="rect">
            <a:avLst/>
          </a:prstGeom>
          <a:solidFill>
            <a:srgbClr val="00206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Link:</a:t>
            </a:r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>
                <a:solidFill>
                  <a:srgbClr val="00C2AA">
                    <a:alpha val="78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https://bit.ly/D3-Crypto-Analysis</a:t>
            </a:r>
            <a:endParaRPr lang="en-US" sz="1050" dirty="0">
              <a:solidFill>
                <a:srgbClr val="00C2AA">
                  <a:alpha val="78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7" name="Cube 216">
            <a:extLst>
              <a:ext uri="{FF2B5EF4-FFF2-40B4-BE49-F238E27FC236}">
                <a16:creationId xmlns:a16="http://schemas.microsoft.com/office/drawing/2014/main" id="{26B7297B-26EC-22C5-8AEF-6655488278D5}"/>
              </a:ext>
            </a:extLst>
          </p:cNvPr>
          <p:cNvSpPr/>
          <p:nvPr/>
        </p:nvSpPr>
        <p:spPr>
          <a:xfrm flipH="1">
            <a:off x="200360" y="7718165"/>
            <a:ext cx="2445665" cy="1730525"/>
          </a:xfrm>
          <a:prstGeom prst="cube">
            <a:avLst>
              <a:gd name="adj" fmla="val 4953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F780D6DB-B13C-C8A1-A5D0-00B4F4C3D3FE}"/>
              </a:ext>
            </a:extLst>
          </p:cNvPr>
          <p:cNvSpPr txBox="1"/>
          <p:nvPr/>
        </p:nvSpPr>
        <p:spPr>
          <a:xfrm>
            <a:off x="262636" y="7581097"/>
            <a:ext cx="23593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Awards &amp; Achievements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0BB4F35A-6F39-D6D4-D7AA-BD1A06EB5194}"/>
              </a:ext>
            </a:extLst>
          </p:cNvPr>
          <p:cNvSpPr txBox="1"/>
          <p:nvPr/>
        </p:nvSpPr>
        <p:spPr>
          <a:xfrm>
            <a:off x="292977" y="7998241"/>
            <a:ext cx="23675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2060"/>
                </a:solidFill>
                <a:latin typeface="Georgia" panose="02040502050405020303" pitchFamily="18" charset="0"/>
              </a:rPr>
              <a:t>Harvard Ext. School </a:t>
            </a:r>
            <a:r>
              <a:rPr lang="en-US" sz="1000" dirty="0">
                <a:latin typeface="Georgia" panose="02040502050405020303" pitchFamily="18" charset="0"/>
              </a:rPr>
              <a:t>– </a:t>
            </a:r>
            <a:r>
              <a:rPr lang="en-US" sz="1000" i="1" u="sng" dirty="0">
                <a:latin typeface="Georgia" panose="02040502050405020303" pitchFamily="18" charset="0"/>
              </a:rPr>
              <a:t>“Most likely to win UI/UX award ”</a:t>
            </a:r>
            <a:r>
              <a:rPr lang="en-US" sz="1000" dirty="0">
                <a:latin typeface="Georgia" panose="02040502050405020303" pitchFamily="18" charset="0"/>
              </a:rPr>
              <a:t> – 2020</a:t>
            </a:r>
          </a:p>
          <a:p>
            <a:endParaRPr lang="en-US" sz="1000" dirty="0">
              <a:latin typeface="Georgia" panose="02040502050405020303" pitchFamily="18" charset="0"/>
            </a:endParaRPr>
          </a:p>
          <a:p>
            <a:r>
              <a:rPr lang="en-US" sz="1000" dirty="0">
                <a:solidFill>
                  <a:srgbClr val="002060"/>
                </a:solidFill>
                <a:latin typeface="Georgia" panose="02040502050405020303" pitchFamily="18" charset="0"/>
              </a:rPr>
              <a:t>Harvard Ext. School </a:t>
            </a:r>
            <a:r>
              <a:rPr lang="en-US" sz="1000" dirty="0">
                <a:latin typeface="Georgia" panose="02040502050405020303" pitchFamily="18" charset="0"/>
              </a:rPr>
              <a:t>– </a:t>
            </a:r>
            <a:r>
              <a:rPr lang="en-US" sz="1000" i="1" u="sng" dirty="0">
                <a:latin typeface="Georgia" panose="02040502050405020303" pitchFamily="18" charset="0"/>
              </a:rPr>
              <a:t>“Front-end award”</a:t>
            </a:r>
            <a:r>
              <a:rPr lang="en-US" sz="1000" dirty="0">
                <a:latin typeface="Georgia" panose="02040502050405020303" pitchFamily="18" charset="0"/>
              </a:rPr>
              <a:t> – 2019</a:t>
            </a:r>
          </a:p>
          <a:p>
            <a:endParaRPr lang="en-US" sz="1000" dirty="0">
              <a:latin typeface="Georgia" panose="02040502050405020303" pitchFamily="18" charset="0"/>
            </a:endParaRPr>
          </a:p>
          <a:p>
            <a:r>
              <a:rPr lang="en-US" sz="1000" dirty="0">
                <a:solidFill>
                  <a:srgbClr val="002060"/>
                </a:solidFill>
                <a:latin typeface="Georgia" panose="02040502050405020303" pitchFamily="18" charset="0"/>
              </a:rPr>
              <a:t>Harvard Ext. School – </a:t>
            </a:r>
            <a:r>
              <a:rPr lang="en-US" sz="1000" i="1" dirty="0">
                <a:latin typeface="Georgia" panose="02040502050405020303" pitchFamily="18" charset="0"/>
              </a:rPr>
              <a:t>“UI/UX for Project - ELDR” - 2019</a:t>
            </a:r>
          </a:p>
        </p:txBody>
      </p: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40CF5822-A472-61FE-2F86-4F5F397C3996}"/>
              </a:ext>
            </a:extLst>
          </p:cNvPr>
          <p:cNvGrpSpPr/>
          <p:nvPr/>
        </p:nvGrpSpPr>
        <p:grpSpPr>
          <a:xfrm>
            <a:off x="362697" y="398752"/>
            <a:ext cx="2111345" cy="2111345"/>
            <a:chOff x="-2337296" y="2256838"/>
            <a:chExt cx="2626435" cy="2626435"/>
          </a:xfrm>
          <a:effectLst>
            <a:outerShdw blurRad="50800" dist="122256" dir="10500000" algn="br" rotWithShape="0">
              <a:schemeClr val="tx1">
                <a:alpha val="40000"/>
              </a:schemeClr>
            </a:outerShdw>
          </a:effectLst>
          <a:scene3d>
            <a:camera prst="orthographicFront">
              <a:rot lat="0" lon="599972" rev="0"/>
            </a:camera>
            <a:lightRig rig="threePt" dir="t"/>
          </a:scene3d>
        </p:grpSpPr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A69DBB8F-CCD0-8AD9-7DC1-32FE49700506}"/>
                </a:ext>
              </a:extLst>
            </p:cNvPr>
            <p:cNvGrpSpPr/>
            <p:nvPr/>
          </p:nvGrpSpPr>
          <p:grpSpPr>
            <a:xfrm>
              <a:off x="-1864319" y="2732215"/>
              <a:ext cx="1688809" cy="1669210"/>
              <a:chOff x="4451023" y="1584906"/>
              <a:chExt cx="3129037" cy="3092723"/>
            </a:xfrm>
          </p:grpSpPr>
          <p:pic>
            <p:nvPicPr>
              <p:cNvPr id="248" name="Picture 247">
                <a:extLst>
                  <a:ext uri="{FF2B5EF4-FFF2-40B4-BE49-F238E27FC236}">
                    <a16:creationId xmlns:a16="http://schemas.microsoft.com/office/drawing/2014/main" id="{E930C2D7-5F77-A319-D4F7-6A2BCC7B50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5"/>
              <a:srcRect l="3424" t="8267" r="4498" b="4905"/>
              <a:stretch/>
            </p:blipFill>
            <p:spPr>
              <a:xfrm>
                <a:off x="4451023" y="1584906"/>
                <a:ext cx="3129037" cy="3092723"/>
              </a:xfrm>
              <a:prstGeom prst="rect">
                <a:avLst/>
              </a:prstGeom>
              <a:effectLst>
                <a:glow rad="127000">
                  <a:schemeClr val="bg1">
                    <a:lumMod val="95000"/>
                  </a:schemeClr>
                </a:glow>
                <a:outerShdw blurRad="586048" dir="21540000" sx="108000" sy="108000" algn="ctr" rotWithShape="0">
                  <a:schemeClr val="bg1"/>
                </a:outerShdw>
              </a:effectLst>
            </p:spPr>
          </p:pic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497E0878-9BEA-0BBC-CB23-0D7E6E86D49C}"/>
                  </a:ext>
                </a:extLst>
              </p:cNvPr>
              <p:cNvGrpSpPr/>
              <p:nvPr/>
            </p:nvGrpSpPr>
            <p:grpSpPr>
              <a:xfrm>
                <a:off x="4780372" y="1959261"/>
                <a:ext cx="2454091" cy="2425610"/>
                <a:chOff x="2915721" y="2735252"/>
                <a:chExt cx="2454091" cy="2425610"/>
              </a:xfrm>
            </p:grpSpPr>
            <p:pic>
              <p:nvPicPr>
                <p:cNvPr id="250" name="Picture 249">
                  <a:extLst>
                    <a:ext uri="{FF2B5EF4-FFF2-40B4-BE49-F238E27FC236}">
                      <a16:creationId xmlns:a16="http://schemas.microsoft.com/office/drawing/2014/main" id="{D46DEAE2-96A0-A1B2-8369-509FA58E01D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5"/>
                <a:srcRect l="3424" t="8267" r="4498" b="4905"/>
                <a:stretch/>
              </p:blipFill>
              <p:spPr>
                <a:xfrm>
                  <a:off x="2915721" y="2735252"/>
                  <a:ext cx="2454091" cy="2425610"/>
                </a:xfrm>
                <a:prstGeom prst="rect">
                  <a:avLst/>
                </a:prstGeom>
                <a:effectLst>
                  <a:glow rad="76200">
                    <a:srgbClr val="00FFC7"/>
                  </a:glow>
                  <a:outerShdw dir="21540000" sx="108000" sy="108000" algn="ctr" rotWithShape="0">
                    <a:schemeClr val="bg1"/>
                  </a:outerShdw>
                </a:effectLst>
              </p:spPr>
            </p:pic>
            <p:sp>
              <p:nvSpPr>
                <p:cNvPr id="251" name="Diamond 250">
                  <a:extLst>
                    <a:ext uri="{FF2B5EF4-FFF2-40B4-BE49-F238E27FC236}">
                      <a16:creationId xmlns:a16="http://schemas.microsoft.com/office/drawing/2014/main" id="{CF744144-5F4A-B578-990D-90A0E9701909}"/>
                    </a:ext>
                  </a:extLst>
                </p:cNvPr>
                <p:cNvSpPr/>
                <p:nvPr/>
              </p:nvSpPr>
              <p:spPr>
                <a:xfrm rot="18876784">
                  <a:off x="3209240" y="3001305"/>
                  <a:ext cx="1917117" cy="1917117"/>
                </a:xfrm>
                <a:prstGeom prst="diamond">
                  <a:avLst/>
                </a:prstGeom>
                <a:solidFill>
                  <a:srgbClr val="00FFC7">
                    <a:alpha val="0"/>
                  </a:srgbClr>
                </a:solidFill>
                <a:ln>
                  <a:solidFill>
                    <a:schemeClr val="bg1"/>
                  </a:solidFill>
                </a:ln>
                <a:effectLst>
                  <a:glow rad="54104">
                    <a:srgbClr val="00FFC7"/>
                  </a:glow>
                  <a:outerShdw blurRad="433302" algn="ctr" rotWithShape="0">
                    <a:schemeClr val="bg1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2" name="Diamond 251">
                  <a:extLst>
                    <a:ext uri="{FF2B5EF4-FFF2-40B4-BE49-F238E27FC236}">
                      <a16:creationId xmlns:a16="http://schemas.microsoft.com/office/drawing/2014/main" id="{850C7AEC-81EE-7691-0367-B689327FBDF7}"/>
                    </a:ext>
                  </a:extLst>
                </p:cNvPr>
                <p:cNvSpPr/>
                <p:nvPr/>
              </p:nvSpPr>
              <p:spPr>
                <a:xfrm>
                  <a:off x="3192333" y="2948701"/>
                  <a:ext cx="1917117" cy="1917117"/>
                </a:xfrm>
                <a:prstGeom prst="diamond">
                  <a:avLst/>
                </a:prstGeom>
                <a:solidFill>
                  <a:srgbClr val="00FFC7">
                    <a:alpha val="0"/>
                  </a:srgbClr>
                </a:solidFill>
                <a:ln>
                  <a:solidFill>
                    <a:schemeClr val="bg1"/>
                  </a:solidFill>
                </a:ln>
                <a:effectLst>
                  <a:glow rad="54104">
                    <a:srgbClr val="00FFC7"/>
                  </a:glow>
                  <a:outerShdw blurRad="255609" algn="ctr" rotWithShape="0">
                    <a:schemeClr val="bg1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9C1EC7BB-3707-C44A-F5DB-2F03E2086148}"/>
                    </a:ext>
                  </a:extLst>
                </p:cNvPr>
                <p:cNvSpPr/>
                <p:nvPr/>
              </p:nvSpPr>
              <p:spPr>
                <a:xfrm>
                  <a:off x="3538394" y="3822175"/>
                  <a:ext cx="198658" cy="19865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r="5400000" algn="ctr" rotWithShape="0">
                    <a:srgbClr val="00FFC7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4" name="Oval 253">
                  <a:extLst>
                    <a:ext uri="{FF2B5EF4-FFF2-40B4-BE49-F238E27FC236}">
                      <a16:creationId xmlns:a16="http://schemas.microsoft.com/office/drawing/2014/main" id="{68536E44-F13C-3DAB-CC36-BA42A8AD2915}"/>
                    </a:ext>
                  </a:extLst>
                </p:cNvPr>
                <p:cNvSpPr/>
                <p:nvPr/>
              </p:nvSpPr>
              <p:spPr>
                <a:xfrm>
                  <a:off x="3499418" y="3231741"/>
                  <a:ext cx="1302951" cy="1302951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glow rad="42940">
                    <a:srgbClr val="00FFC7">
                      <a:alpha val="98000"/>
                    </a:srgbClr>
                  </a:glow>
                  <a:outerShdw blurRad="312464" dist="84538" dir="18540000" algn="ctr" rotWithShape="0">
                    <a:schemeClr val="bg1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5" name="Oval 254">
                  <a:extLst>
                    <a:ext uri="{FF2B5EF4-FFF2-40B4-BE49-F238E27FC236}">
                      <a16:creationId xmlns:a16="http://schemas.microsoft.com/office/drawing/2014/main" id="{3186659C-6EB8-4904-3910-944E4E4D07D0}"/>
                    </a:ext>
                  </a:extLst>
                </p:cNvPr>
                <p:cNvSpPr/>
                <p:nvPr/>
              </p:nvSpPr>
              <p:spPr>
                <a:xfrm>
                  <a:off x="3499418" y="3231741"/>
                  <a:ext cx="1302951" cy="1302951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glow rad="42940">
                    <a:schemeClr val="bg1">
                      <a:lumMod val="95000"/>
                      <a:alpha val="98000"/>
                    </a:schemeClr>
                  </a:glow>
                  <a:outerShdw blurRad="312464" dist="84538" dir="18540000" algn="ctr" rotWithShape="0">
                    <a:schemeClr val="bg1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56" name="Straight Connector 255">
                  <a:extLst>
                    <a:ext uri="{FF2B5EF4-FFF2-40B4-BE49-F238E27FC236}">
                      <a16:creationId xmlns:a16="http://schemas.microsoft.com/office/drawing/2014/main" id="{6F1761C5-64D6-FCD8-9996-7A0F152895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45607" y="2906963"/>
                  <a:ext cx="0" cy="94342"/>
                </a:xfrm>
                <a:prstGeom prst="line">
                  <a:avLst/>
                </a:prstGeom>
                <a:ln w="31750"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st="50800" dir="5400000" algn="ctr" rotWithShape="0">
                    <a:srgbClr val="00FFC7"/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Straight Connector 256">
                  <a:extLst>
                    <a:ext uri="{FF2B5EF4-FFF2-40B4-BE49-F238E27FC236}">
                      <a16:creationId xmlns:a16="http://schemas.microsoft.com/office/drawing/2014/main" id="{5FB3987B-E489-A2B0-958F-E09A8B17184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02295" y="3865522"/>
                  <a:ext cx="0" cy="94342"/>
                </a:xfrm>
                <a:prstGeom prst="line">
                  <a:avLst/>
                </a:prstGeom>
                <a:ln w="31750"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st="50800" dir="5400000" algn="ctr" rotWithShape="0">
                    <a:srgbClr val="00FFC7"/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>
                  <a:extLst>
                    <a:ext uri="{FF2B5EF4-FFF2-40B4-BE49-F238E27FC236}">
                      <a16:creationId xmlns:a16="http://schemas.microsoft.com/office/drawing/2014/main" id="{78AB77D2-C3D1-F900-AC9B-CD3E54E826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185178" y="3865522"/>
                  <a:ext cx="0" cy="94342"/>
                </a:xfrm>
                <a:prstGeom prst="line">
                  <a:avLst/>
                </a:prstGeom>
                <a:ln w="31750"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st="50800" dir="5400000" algn="ctr" rotWithShape="0">
                    <a:srgbClr val="00FFC7"/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41B6914A-060F-D7EC-93D7-81EA1AA95C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43737" y="4824080"/>
                  <a:ext cx="0" cy="94342"/>
                </a:xfrm>
                <a:prstGeom prst="line">
                  <a:avLst/>
                </a:prstGeom>
                <a:ln w="31750"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st="50800" dir="5400000" algn="ctr" rotWithShape="0">
                    <a:srgbClr val="00FFC7"/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0" name="Oval 259">
                  <a:extLst>
                    <a:ext uri="{FF2B5EF4-FFF2-40B4-BE49-F238E27FC236}">
                      <a16:creationId xmlns:a16="http://schemas.microsoft.com/office/drawing/2014/main" id="{12372E84-0438-A007-22CC-8A6A479B39DD}"/>
                    </a:ext>
                  </a:extLst>
                </p:cNvPr>
                <p:cNvSpPr/>
                <p:nvPr/>
              </p:nvSpPr>
              <p:spPr>
                <a:xfrm>
                  <a:off x="4178431" y="3278002"/>
                  <a:ext cx="198658" cy="19865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r="5400000" algn="ctr" rotWithShape="0">
                    <a:srgbClr val="00FFC7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5F4D4EDF-981A-4A4B-0836-BCF98F2EF0C9}"/>
                    </a:ext>
                  </a:extLst>
                </p:cNvPr>
                <p:cNvSpPr/>
                <p:nvPr/>
              </p:nvSpPr>
              <p:spPr>
                <a:xfrm>
                  <a:off x="4306895" y="4124986"/>
                  <a:ext cx="198658" cy="19865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r="5400000" algn="ctr" rotWithShape="0">
                    <a:srgbClr val="00FFC7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62" name="Picture 261" descr="A picture containing text, metalware, gear&#10;&#10;Description automatically generated">
                  <a:extLst>
                    <a:ext uri="{FF2B5EF4-FFF2-40B4-BE49-F238E27FC236}">
                      <a16:creationId xmlns:a16="http://schemas.microsoft.com/office/drawing/2014/main" id="{40D916E0-171E-25A9-97AA-03514AD050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3535273" y="3283370"/>
                  <a:ext cx="1214989" cy="1214989"/>
                </a:xfrm>
                <a:prstGeom prst="rect">
                  <a:avLst/>
                </a:prstGeom>
              </p:spPr>
            </p:pic>
            <p:pic>
              <p:nvPicPr>
                <p:cNvPr id="263" name="Picture 262" descr="Logo&#10;&#10;Description automatically generated">
                  <a:extLst>
                    <a:ext uri="{FF2B5EF4-FFF2-40B4-BE49-F238E27FC236}">
                      <a16:creationId xmlns:a16="http://schemas.microsoft.com/office/drawing/2014/main" id="{470E0B65-C94A-F947-4F62-2FD1C4AD96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rot="2652144">
                  <a:off x="3614673" y="3346996"/>
                  <a:ext cx="1072440" cy="1072440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264" name="Graphic 263">
                  <a:extLst>
                    <a:ext uri="{FF2B5EF4-FFF2-40B4-BE49-F238E27FC236}">
                      <a16:creationId xmlns:a16="http://schemas.microsoft.com/office/drawing/2014/main" id="{8E773714-7A02-5BCD-56AB-3EEC154993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extLst>
                    <a:ext uri="{96DAC541-7B7A-43D3-8B79-37D633B846F1}">
                      <asvg:svgBlip xmlns:asvg="http://schemas.microsoft.com/office/drawing/2016/SVG/main" r:embed="rId19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91425" y="3527817"/>
                  <a:ext cx="710798" cy="710798"/>
                </a:xfrm>
                <a:prstGeom prst="rect">
                  <a:avLst/>
                </a:prstGeom>
              </p:spPr>
            </p:pic>
            <p:pic>
              <p:nvPicPr>
                <p:cNvPr id="265" name="Graphic 264">
                  <a:extLst>
                    <a:ext uri="{FF2B5EF4-FFF2-40B4-BE49-F238E27FC236}">
                      <a16:creationId xmlns:a16="http://schemas.microsoft.com/office/drawing/2014/main" id="{D0143FBA-99D8-DB62-DDF1-6C8F698F2F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>
                  <a:extLst>
                    <a:ext uri="{96DAC541-7B7A-43D3-8B79-37D633B846F1}">
                      <asvg:svgBlip xmlns:asvg="http://schemas.microsoft.com/office/drawing/2016/SVG/main" r:embed="rId21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76002" y="3598864"/>
                  <a:ext cx="549782" cy="549782"/>
                </a:xfrm>
                <a:prstGeom prst="rect">
                  <a:avLst/>
                </a:prstGeom>
              </p:spPr>
            </p:pic>
            <p:sp>
              <p:nvSpPr>
                <p:cNvPr id="266" name="Triangle 265">
                  <a:extLst>
                    <a:ext uri="{FF2B5EF4-FFF2-40B4-BE49-F238E27FC236}">
                      <a16:creationId xmlns:a16="http://schemas.microsoft.com/office/drawing/2014/main" id="{EA08096E-277C-057F-8B1E-20CD7B192E5D}"/>
                    </a:ext>
                  </a:extLst>
                </p:cNvPr>
                <p:cNvSpPr/>
                <p:nvPr/>
              </p:nvSpPr>
              <p:spPr>
                <a:xfrm rot="10800000">
                  <a:off x="3876002" y="3743024"/>
                  <a:ext cx="549782" cy="410066"/>
                </a:xfrm>
                <a:prstGeom prst="triangle">
                  <a:avLst>
                    <a:gd name="adj" fmla="val 49610"/>
                  </a:avLst>
                </a:prstGeom>
                <a:solidFill>
                  <a:srgbClr val="00FFC7">
                    <a:alpha val="49000"/>
                  </a:srgb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7" name="Donut 266">
                  <a:extLst>
                    <a:ext uri="{FF2B5EF4-FFF2-40B4-BE49-F238E27FC236}">
                      <a16:creationId xmlns:a16="http://schemas.microsoft.com/office/drawing/2014/main" id="{11406460-6EE3-CB0D-EE2D-8EADF56DB9B3}"/>
                    </a:ext>
                  </a:extLst>
                </p:cNvPr>
                <p:cNvSpPr/>
                <p:nvPr/>
              </p:nvSpPr>
              <p:spPr>
                <a:xfrm>
                  <a:off x="3765373" y="3501765"/>
                  <a:ext cx="762902" cy="762902"/>
                </a:xfrm>
                <a:prstGeom prst="donut">
                  <a:avLst>
                    <a:gd name="adj" fmla="val 9086"/>
                  </a:avLst>
                </a:prstGeom>
                <a:solidFill>
                  <a:schemeClr val="bg1">
                    <a:lumMod val="95000"/>
                    <a:alpha val="33000"/>
                  </a:schemeClr>
                </a:solidFill>
                <a:ln>
                  <a:solidFill>
                    <a:schemeClr val="bg1"/>
                  </a:solidFill>
                </a:ln>
                <a:effectLst>
                  <a:outerShdw blurRad="50800" dist="61936" dir="5400000" algn="ctr" rotWithShape="0">
                    <a:schemeClr val="bg1">
                      <a:lumMod val="9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pic>
              <p:nvPicPr>
                <p:cNvPr id="268" name="Graphic 267">
                  <a:extLst>
                    <a:ext uri="{FF2B5EF4-FFF2-40B4-BE49-F238E27FC236}">
                      <a16:creationId xmlns:a16="http://schemas.microsoft.com/office/drawing/2014/main" id="{EE99BC3E-0577-AE85-2942-4E98C56055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2">
                  <a:extLst>
                    <a:ext uri="{96DAC541-7B7A-43D3-8B79-37D633B846F1}">
                      <asvg:svgBlip xmlns:asvg="http://schemas.microsoft.com/office/drawing/2016/SVG/main" r:embed="rId23"/>
                    </a:ext>
                  </a:extLst>
                </a:blip>
                <a:srcRect/>
                <a:stretch/>
              </p:blipFill>
              <p:spPr>
                <a:xfrm>
                  <a:off x="3138192" y="2884455"/>
                  <a:ext cx="2059211" cy="2074097"/>
                </a:xfrm>
                <a:prstGeom prst="rect">
                  <a:avLst/>
                </a:prstGeom>
                <a:effectLst>
                  <a:glow rad="12700">
                    <a:schemeClr val="bg1"/>
                  </a:glow>
                  <a:outerShdw blurRad="50800" dist="50800" dir="5400000" sx="64000" sy="64000" algn="ctr" rotWithShape="0">
                    <a:schemeClr val="bg1">
                      <a:lumMod val="95000"/>
                    </a:schemeClr>
                  </a:outerShdw>
                </a:effectLst>
              </p:spPr>
            </p:pic>
            <p:pic>
              <p:nvPicPr>
                <p:cNvPr id="269" name="Graphic 268">
                  <a:extLst>
                    <a:ext uri="{FF2B5EF4-FFF2-40B4-BE49-F238E27FC236}">
                      <a16:creationId xmlns:a16="http://schemas.microsoft.com/office/drawing/2014/main" id="{9BF7D5F7-D741-A57B-E36C-963746060C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4">
                  <a:alphaModFix/>
                  <a:extLs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42458" y="3407274"/>
                  <a:ext cx="1254476" cy="1194009"/>
                </a:xfrm>
                <a:prstGeom prst="rect">
                  <a:avLst/>
                </a:prstGeom>
              </p:spPr>
            </p:pic>
            <p:pic>
              <p:nvPicPr>
                <p:cNvPr id="270" name="Picture 269" descr="A picture containing arrow&#10;&#10;Description automatically generated">
                  <a:extLst>
                    <a:ext uri="{FF2B5EF4-FFF2-40B4-BE49-F238E27FC236}">
                      <a16:creationId xmlns:a16="http://schemas.microsoft.com/office/drawing/2014/main" id="{F6F34069-5599-E8A9-591E-A7109C3086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6">
                  <a:lum bright="70000" contrast="-70000"/>
                  <a:alphaModFix amt="54000"/>
                </a:blip>
                <a:stretch>
                  <a:fillRect/>
                </a:stretch>
              </p:blipFill>
              <p:spPr>
                <a:xfrm>
                  <a:off x="3719493" y="3384260"/>
                  <a:ext cx="896608" cy="896608"/>
                </a:xfrm>
                <a:prstGeom prst="rect">
                  <a:avLst/>
                </a:prstGeom>
              </p:spPr>
            </p:pic>
            <p:sp>
              <p:nvSpPr>
                <p:cNvPr id="271" name="Oval 270">
                  <a:extLst>
                    <a:ext uri="{FF2B5EF4-FFF2-40B4-BE49-F238E27FC236}">
                      <a16:creationId xmlns:a16="http://schemas.microsoft.com/office/drawing/2014/main" id="{412A3FCA-F324-F5F5-A3D6-FD051E6E77EB}"/>
                    </a:ext>
                  </a:extLst>
                </p:cNvPr>
                <p:cNvSpPr/>
                <p:nvPr/>
              </p:nvSpPr>
              <p:spPr>
                <a:xfrm>
                  <a:off x="4045024" y="3136572"/>
                  <a:ext cx="457200" cy="4572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  <a:effectLst>
                  <a:outerShdw blurRad="50800" dir="5400000" algn="ctr" rotWithShape="0">
                    <a:srgbClr val="00FFC7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2" name="Oval 271">
                  <a:extLst>
                    <a:ext uri="{FF2B5EF4-FFF2-40B4-BE49-F238E27FC236}">
                      <a16:creationId xmlns:a16="http://schemas.microsoft.com/office/drawing/2014/main" id="{DED5B8D3-8C9B-602E-7C9A-BE13A1506867}"/>
                    </a:ext>
                  </a:extLst>
                </p:cNvPr>
                <p:cNvSpPr/>
                <p:nvPr/>
              </p:nvSpPr>
              <p:spPr>
                <a:xfrm>
                  <a:off x="4246686" y="4066264"/>
                  <a:ext cx="457200" cy="4572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  <a:effectLst>
                  <a:outerShdw blurRad="50800" dir="5400000" algn="ctr" rotWithShape="0">
                    <a:srgbClr val="00FFC7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9E2B3B71-C0FB-645A-BCBE-1A81E6257345}"/>
                    </a:ext>
                  </a:extLst>
                </p:cNvPr>
                <p:cNvSpPr/>
                <p:nvPr/>
              </p:nvSpPr>
              <p:spPr>
                <a:xfrm>
                  <a:off x="3401836" y="3692904"/>
                  <a:ext cx="457200" cy="45720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  <a:effectLst>
                  <a:outerShdw blurRad="50800" dir="5400000" algn="ctr" rotWithShape="0">
                    <a:srgbClr val="00FFC7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D7B8B0E4-F6E5-0125-878B-74DEC728EEEB}"/>
                </a:ext>
              </a:extLst>
            </p:cNvPr>
            <p:cNvGrpSpPr/>
            <p:nvPr/>
          </p:nvGrpSpPr>
          <p:grpSpPr>
            <a:xfrm>
              <a:off x="-2337296" y="2256838"/>
              <a:ext cx="2626435" cy="2626435"/>
              <a:chOff x="-2829484" y="1793815"/>
              <a:chExt cx="2626435" cy="2626435"/>
            </a:xfrm>
            <a:solidFill>
              <a:schemeClr val="bg1">
                <a:lumMod val="75000"/>
                <a:alpha val="19000"/>
              </a:schemeClr>
            </a:solidFill>
          </p:grpSpPr>
          <p:grpSp>
            <p:nvGrpSpPr>
              <p:cNvPr id="278" name="Group 277">
                <a:extLst>
                  <a:ext uri="{FF2B5EF4-FFF2-40B4-BE49-F238E27FC236}">
                    <a16:creationId xmlns:a16="http://schemas.microsoft.com/office/drawing/2014/main" id="{989AD729-3D04-6B7D-ECE2-77494A07AF94}"/>
                  </a:ext>
                </a:extLst>
              </p:cNvPr>
              <p:cNvGrpSpPr/>
              <p:nvPr/>
            </p:nvGrpSpPr>
            <p:grpSpPr>
              <a:xfrm>
                <a:off x="-2829484" y="1793815"/>
                <a:ext cx="2626435" cy="2626435"/>
                <a:chOff x="-2161612" y="4137800"/>
                <a:chExt cx="1713973" cy="1713973"/>
              </a:xfrm>
              <a:grpFill/>
            </p:grpSpPr>
            <p:sp>
              <p:nvSpPr>
                <p:cNvPr id="277" name="Diamond 276">
                  <a:extLst>
                    <a:ext uri="{FF2B5EF4-FFF2-40B4-BE49-F238E27FC236}">
                      <a16:creationId xmlns:a16="http://schemas.microsoft.com/office/drawing/2014/main" id="{147D0DBA-C4C9-1CF3-25AC-EE2FFFF75822}"/>
                    </a:ext>
                  </a:extLst>
                </p:cNvPr>
                <p:cNvSpPr/>
                <p:nvPr/>
              </p:nvSpPr>
              <p:spPr>
                <a:xfrm>
                  <a:off x="-2161612" y="4137800"/>
                  <a:ext cx="1713973" cy="1713973"/>
                </a:xfrm>
                <a:prstGeom prst="diamond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76" name="Diamond 275">
                  <a:extLst>
                    <a:ext uri="{FF2B5EF4-FFF2-40B4-BE49-F238E27FC236}">
                      <a16:creationId xmlns:a16="http://schemas.microsoft.com/office/drawing/2014/main" id="{527B4101-165A-5F14-0E4E-BBD62957DB55}"/>
                    </a:ext>
                  </a:extLst>
                </p:cNvPr>
                <p:cNvSpPr/>
                <p:nvPr/>
              </p:nvSpPr>
              <p:spPr>
                <a:xfrm>
                  <a:off x="-2068505" y="4230907"/>
                  <a:ext cx="1527758" cy="1527758"/>
                </a:xfrm>
                <a:prstGeom prst="diamond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79" name="Diamond 278">
                <a:extLst>
                  <a:ext uri="{FF2B5EF4-FFF2-40B4-BE49-F238E27FC236}">
                    <a16:creationId xmlns:a16="http://schemas.microsoft.com/office/drawing/2014/main" id="{3429042F-A8C9-4D44-5601-EA3031A6C83E}"/>
                  </a:ext>
                </a:extLst>
              </p:cNvPr>
              <p:cNvSpPr/>
              <p:nvPr/>
            </p:nvSpPr>
            <p:spPr>
              <a:xfrm>
                <a:off x="-2768395" y="1845508"/>
                <a:ext cx="2516578" cy="2516578"/>
              </a:xfrm>
              <a:prstGeom prst="diamond">
                <a:avLst/>
              </a:prstGeom>
              <a:grpFill/>
              <a:ln>
                <a:solidFill>
                  <a:srgbClr val="00FFC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A1BC7C8-4A07-5795-2001-24FAAD4FCAFF}"/>
              </a:ext>
            </a:extLst>
          </p:cNvPr>
          <p:cNvSpPr txBox="1"/>
          <p:nvPr/>
        </p:nvSpPr>
        <p:spPr>
          <a:xfrm>
            <a:off x="1223263" y="7001029"/>
            <a:ext cx="886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Bash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1366D8-7FE0-2322-CCD5-CAFDC0CC4E6C}"/>
              </a:ext>
            </a:extLst>
          </p:cNvPr>
          <p:cNvSpPr txBox="1"/>
          <p:nvPr/>
        </p:nvSpPr>
        <p:spPr>
          <a:xfrm>
            <a:off x="1706632" y="7003209"/>
            <a:ext cx="8866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Git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D03983-42F5-66F8-13BE-D884C5A18D1F}"/>
              </a:ext>
            </a:extLst>
          </p:cNvPr>
          <p:cNvSpPr txBox="1"/>
          <p:nvPr/>
        </p:nvSpPr>
        <p:spPr>
          <a:xfrm>
            <a:off x="2072585" y="7002705"/>
            <a:ext cx="886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SQL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7333EF-824B-B962-C11C-7A6EE0090881}"/>
              </a:ext>
            </a:extLst>
          </p:cNvPr>
          <p:cNvCxnSpPr>
            <a:cxnSpLocks/>
            <a:stCxn id="279" idx="1"/>
          </p:cNvCxnSpPr>
          <p:nvPr/>
        </p:nvCxnSpPr>
        <p:spPr>
          <a:xfrm>
            <a:off x="411805" y="1451824"/>
            <a:ext cx="987672" cy="318556"/>
          </a:xfrm>
          <a:prstGeom prst="line">
            <a:avLst/>
          </a:prstGeom>
          <a:ln>
            <a:solidFill>
              <a:srgbClr val="00FFD4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99C9C98-5701-0496-54A7-7C6E9B67D02D}"/>
              </a:ext>
            </a:extLst>
          </p:cNvPr>
          <p:cNvCxnSpPr>
            <a:cxnSpLocks/>
            <a:stCxn id="279" idx="0"/>
            <a:endCxn id="279" idx="2"/>
          </p:cNvCxnSpPr>
          <p:nvPr/>
        </p:nvCxnSpPr>
        <p:spPr>
          <a:xfrm>
            <a:off x="1423322" y="440307"/>
            <a:ext cx="0" cy="2023033"/>
          </a:xfrm>
          <a:prstGeom prst="line">
            <a:avLst/>
          </a:prstGeom>
          <a:ln>
            <a:solidFill>
              <a:srgbClr val="00FFC7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D131605-7D62-385E-D38D-FF36762C679B}"/>
              </a:ext>
            </a:extLst>
          </p:cNvPr>
          <p:cNvCxnSpPr>
            <a:cxnSpLocks/>
          </p:cNvCxnSpPr>
          <p:nvPr/>
        </p:nvCxnSpPr>
        <p:spPr>
          <a:xfrm flipH="1">
            <a:off x="1474968" y="1487729"/>
            <a:ext cx="780764" cy="269439"/>
          </a:xfrm>
          <a:prstGeom prst="line">
            <a:avLst/>
          </a:prstGeom>
          <a:ln>
            <a:solidFill>
              <a:srgbClr val="00FFD4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701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AE731AC6-9633-5447-A6C7-A839E3113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302366" y="866673"/>
            <a:ext cx="12192000" cy="9615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C32C5D-6A29-F345-B469-AB8232BB0341}"/>
              </a:ext>
            </a:extLst>
          </p:cNvPr>
          <p:cNvSpPr/>
          <p:nvPr/>
        </p:nvSpPr>
        <p:spPr>
          <a:xfrm>
            <a:off x="-29796" y="-421762"/>
            <a:ext cx="9630996" cy="1261376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20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21CE2D7D-370E-774F-9073-68FF8828A037}"/>
              </a:ext>
            </a:extLst>
          </p:cNvPr>
          <p:cNvSpPr/>
          <p:nvPr/>
        </p:nvSpPr>
        <p:spPr>
          <a:xfrm flipH="1">
            <a:off x="29792" y="271463"/>
            <a:ext cx="9541609" cy="11572875"/>
          </a:xfrm>
          <a:prstGeom prst="cube">
            <a:avLst>
              <a:gd name="adj" fmla="val 1454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A203EE9A-7E6C-B246-A40F-970EAEBE4DA1}"/>
              </a:ext>
            </a:extLst>
          </p:cNvPr>
          <p:cNvSpPr/>
          <p:nvPr/>
        </p:nvSpPr>
        <p:spPr>
          <a:xfrm flipH="1">
            <a:off x="366024" y="781367"/>
            <a:ext cx="9033155" cy="1749182"/>
          </a:xfrm>
          <a:prstGeom prst="cube">
            <a:avLst>
              <a:gd name="adj" fmla="val 3398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be 8">
            <a:extLst>
              <a:ext uri="{FF2B5EF4-FFF2-40B4-BE49-F238E27FC236}">
                <a16:creationId xmlns:a16="http://schemas.microsoft.com/office/drawing/2014/main" id="{A9D2157F-3B4B-1245-ADB9-CFD0A984C148}"/>
              </a:ext>
            </a:extLst>
          </p:cNvPr>
          <p:cNvSpPr/>
          <p:nvPr/>
        </p:nvSpPr>
        <p:spPr>
          <a:xfrm flipH="1">
            <a:off x="366024" y="2911423"/>
            <a:ext cx="9033155" cy="1749182"/>
          </a:xfrm>
          <a:prstGeom prst="cube">
            <a:avLst>
              <a:gd name="adj" fmla="val 2581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ube 9">
            <a:extLst>
              <a:ext uri="{FF2B5EF4-FFF2-40B4-BE49-F238E27FC236}">
                <a16:creationId xmlns:a16="http://schemas.microsoft.com/office/drawing/2014/main" id="{8AD3CD97-F2CB-6A43-8465-5CE3308F82F4}"/>
              </a:ext>
            </a:extLst>
          </p:cNvPr>
          <p:cNvSpPr/>
          <p:nvPr/>
        </p:nvSpPr>
        <p:spPr>
          <a:xfrm flipH="1">
            <a:off x="366023" y="5221405"/>
            <a:ext cx="9033155" cy="1749182"/>
          </a:xfrm>
          <a:prstGeom prst="cube">
            <a:avLst>
              <a:gd name="adj" fmla="val 3398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ube 10">
            <a:extLst>
              <a:ext uri="{FF2B5EF4-FFF2-40B4-BE49-F238E27FC236}">
                <a16:creationId xmlns:a16="http://schemas.microsoft.com/office/drawing/2014/main" id="{F501BF17-AC3F-BF4E-8432-CE2A542E343E}"/>
              </a:ext>
            </a:extLst>
          </p:cNvPr>
          <p:cNvSpPr/>
          <p:nvPr/>
        </p:nvSpPr>
        <p:spPr>
          <a:xfrm flipH="1">
            <a:off x="366021" y="7531386"/>
            <a:ext cx="9033155" cy="2133332"/>
          </a:xfrm>
          <a:prstGeom prst="cube">
            <a:avLst>
              <a:gd name="adj" fmla="val 2876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ube 11">
            <a:extLst>
              <a:ext uri="{FF2B5EF4-FFF2-40B4-BE49-F238E27FC236}">
                <a16:creationId xmlns:a16="http://schemas.microsoft.com/office/drawing/2014/main" id="{71A4F978-8ECD-D24D-8AAF-A472BA5CAB57}"/>
              </a:ext>
            </a:extLst>
          </p:cNvPr>
          <p:cNvSpPr/>
          <p:nvPr/>
        </p:nvSpPr>
        <p:spPr>
          <a:xfrm flipH="1">
            <a:off x="366022" y="9904099"/>
            <a:ext cx="9033155" cy="1749182"/>
          </a:xfrm>
          <a:prstGeom prst="cube">
            <a:avLst>
              <a:gd name="adj" fmla="val 3398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15841-5A50-0141-AC8E-67834B8FEFD4}"/>
              </a:ext>
            </a:extLst>
          </p:cNvPr>
          <p:cNvSpPr txBox="1"/>
          <p:nvPr/>
        </p:nvSpPr>
        <p:spPr>
          <a:xfrm>
            <a:off x="145414" y="67120"/>
            <a:ext cx="34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Work Experience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3F204A-E47F-FC42-B175-AB48440C978F}"/>
              </a:ext>
            </a:extLst>
          </p:cNvPr>
          <p:cNvSpPr txBox="1"/>
          <p:nvPr/>
        </p:nvSpPr>
        <p:spPr>
          <a:xfrm>
            <a:off x="366022" y="594328"/>
            <a:ext cx="34693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Freelance software developer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247970-2DEF-4645-B4D2-F981EA0A7D84}"/>
              </a:ext>
            </a:extLst>
          </p:cNvPr>
          <p:cNvSpPr txBox="1"/>
          <p:nvPr/>
        </p:nvSpPr>
        <p:spPr>
          <a:xfrm>
            <a:off x="366022" y="2732676"/>
            <a:ext cx="443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Minister of music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892BED-D33E-6C4B-84C5-F8F3EE64B42D}"/>
              </a:ext>
            </a:extLst>
          </p:cNvPr>
          <p:cNvSpPr txBox="1"/>
          <p:nvPr/>
        </p:nvSpPr>
        <p:spPr>
          <a:xfrm>
            <a:off x="366022" y="5041479"/>
            <a:ext cx="443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Security guard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9C40F4-EBA6-0A42-8B2F-069E2A9ECE8C}"/>
              </a:ext>
            </a:extLst>
          </p:cNvPr>
          <p:cNvSpPr txBox="1"/>
          <p:nvPr/>
        </p:nvSpPr>
        <p:spPr>
          <a:xfrm>
            <a:off x="448020" y="7343823"/>
            <a:ext cx="6981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Global business systems finance administrator intern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2097E2-CEC3-F24B-BF02-639E4790502E}"/>
              </a:ext>
            </a:extLst>
          </p:cNvPr>
          <p:cNvSpPr txBox="1"/>
          <p:nvPr/>
        </p:nvSpPr>
        <p:spPr>
          <a:xfrm>
            <a:off x="448020" y="9733652"/>
            <a:ext cx="443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Marketing design administrator</a:t>
            </a:r>
          </a:p>
        </p:txBody>
      </p:sp>
      <p:sp>
        <p:nvSpPr>
          <p:cNvPr id="19" name="Cube 18">
            <a:extLst>
              <a:ext uri="{FF2B5EF4-FFF2-40B4-BE49-F238E27FC236}">
                <a16:creationId xmlns:a16="http://schemas.microsoft.com/office/drawing/2014/main" id="{00EB97A6-4AA6-F042-94EA-BBAEF16AF9CB}"/>
              </a:ext>
            </a:extLst>
          </p:cNvPr>
          <p:cNvSpPr/>
          <p:nvPr/>
        </p:nvSpPr>
        <p:spPr>
          <a:xfrm flipH="1">
            <a:off x="531941" y="1120825"/>
            <a:ext cx="8703234" cy="1316654"/>
          </a:xfrm>
          <a:prstGeom prst="cube">
            <a:avLst>
              <a:gd name="adj" fmla="val 4215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ube 19">
            <a:extLst>
              <a:ext uri="{FF2B5EF4-FFF2-40B4-BE49-F238E27FC236}">
                <a16:creationId xmlns:a16="http://schemas.microsoft.com/office/drawing/2014/main" id="{387891D4-E680-5A4C-9C09-FE837DAB1F86}"/>
              </a:ext>
            </a:extLst>
          </p:cNvPr>
          <p:cNvSpPr/>
          <p:nvPr/>
        </p:nvSpPr>
        <p:spPr>
          <a:xfrm flipH="1">
            <a:off x="531941" y="3278985"/>
            <a:ext cx="8703233" cy="1316654"/>
          </a:xfrm>
          <a:prstGeom prst="cube">
            <a:avLst>
              <a:gd name="adj" fmla="val 4215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ube 20">
            <a:extLst>
              <a:ext uri="{FF2B5EF4-FFF2-40B4-BE49-F238E27FC236}">
                <a16:creationId xmlns:a16="http://schemas.microsoft.com/office/drawing/2014/main" id="{88C58BC5-B4C6-0F4A-9A26-54208ACA99DD}"/>
              </a:ext>
            </a:extLst>
          </p:cNvPr>
          <p:cNvSpPr/>
          <p:nvPr/>
        </p:nvSpPr>
        <p:spPr>
          <a:xfrm flipH="1">
            <a:off x="531941" y="5591203"/>
            <a:ext cx="8746957" cy="1316654"/>
          </a:xfrm>
          <a:prstGeom prst="cube">
            <a:avLst>
              <a:gd name="adj" fmla="val 4215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AD240E6F-6144-6640-9F0C-AA0690B2337E}"/>
              </a:ext>
            </a:extLst>
          </p:cNvPr>
          <p:cNvSpPr/>
          <p:nvPr/>
        </p:nvSpPr>
        <p:spPr>
          <a:xfrm flipH="1">
            <a:off x="531939" y="7913496"/>
            <a:ext cx="8768820" cy="1682979"/>
          </a:xfrm>
          <a:prstGeom prst="cube">
            <a:avLst>
              <a:gd name="adj" fmla="val 4215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  <a:effectLst>
            <a:outerShdw blurRad="50800" dist="50800" dir="5400000" algn="ctr" rotWithShape="0">
              <a:schemeClr val="bg1">
                <a:lumMod val="9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23" name="Cube 22">
            <a:extLst>
              <a:ext uri="{FF2B5EF4-FFF2-40B4-BE49-F238E27FC236}">
                <a16:creationId xmlns:a16="http://schemas.microsoft.com/office/drawing/2014/main" id="{9E83DB5A-161B-DC4F-88C7-B9D2D9A0E20C}"/>
              </a:ext>
            </a:extLst>
          </p:cNvPr>
          <p:cNvSpPr/>
          <p:nvPr/>
        </p:nvSpPr>
        <p:spPr>
          <a:xfrm flipH="1">
            <a:off x="531940" y="10267693"/>
            <a:ext cx="8746957" cy="1316654"/>
          </a:xfrm>
          <a:prstGeom prst="cube">
            <a:avLst>
              <a:gd name="adj" fmla="val 4215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DF8EE5-EDF1-9347-957E-94616B36E8E1}"/>
              </a:ext>
            </a:extLst>
          </p:cNvPr>
          <p:cNvSpPr txBox="1"/>
          <p:nvPr/>
        </p:nvSpPr>
        <p:spPr>
          <a:xfrm>
            <a:off x="531939" y="958355"/>
            <a:ext cx="3454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Multiple small businesses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00B3003-E73B-4D4B-8931-270838C00040}"/>
              </a:ext>
            </a:extLst>
          </p:cNvPr>
          <p:cNvSpPr txBox="1"/>
          <p:nvPr/>
        </p:nvSpPr>
        <p:spPr>
          <a:xfrm>
            <a:off x="531939" y="3128217"/>
            <a:ext cx="3454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Mount Moriah Baptist church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AED38A-D0A7-E841-84B7-83759927D3D5}"/>
              </a:ext>
            </a:extLst>
          </p:cNvPr>
          <p:cNvSpPr txBox="1"/>
          <p:nvPr/>
        </p:nvSpPr>
        <p:spPr>
          <a:xfrm>
            <a:off x="531939" y="5429083"/>
            <a:ext cx="3454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Ssc / laboure college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30483B-8674-7F41-AE41-6AA356DDFFE4}"/>
              </a:ext>
            </a:extLst>
          </p:cNvPr>
          <p:cNvSpPr txBox="1"/>
          <p:nvPr/>
        </p:nvSpPr>
        <p:spPr>
          <a:xfrm>
            <a:off x="576843" y="7777783"/>
            <a:ext cx="3454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Raytheon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650BB8A-6ECD-D543-BA76-C67F47F8033D}"/>
              </a:ext>
            </a:extLst>
          </p:cNvPr>
          <p:cNvSpPr txBox="1"/>
          <p:nvPr/>
        </p:nvSpPr>
        <p:spPr>
          <a:xfrm>
            <a:off x="531939" y="10107272"/>
            <a:ext cx="3454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Bunker Hill community college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C91B580-CB87-9F43-BDEC-51CCC2DED832}"/>
              </a:ext>
            </a:extLst>
          </p:cNvPr>
          <p:cNvSpPr txBox="1"/>
          <p:nvPr/>
        </p:nvSpPr>
        <p:spPr>
          <a:xfrm>
            <a:off x="8172450" y="625106"/>
            <a:ext cx="1226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Boston, ma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AF5AF33-35B6-3744-BF50-BCC676D29AA3}"/>
              </a:ext>
            </a:extLst>
          </p:cNvPr>
          <p:cNvSpPr txBox="1"/>
          <p:nvPr/>
        </p:nvSpPr>
        <p:spPr>
          <a:xfrm>
            <a:off x="7843839" y="2763454"/>
            <a:ext cx="1555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Brockton, ma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4F7048-0D21-F74D-8CC5-43B9B378D0FA}"/>
              </a:ext>
            </a:extLst>
          </p:cNvPr>
          <p:cNvSpPr txBox="1"/>
          <p:nvPr/>
        </p:nvSpPr>
        <p:spPr>
          <a:xfrm>
            <a:off x="7843839" y="5072257"/>
            <a:ext cx="1555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Milton, ma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D29E6D6-1B26-B34F-9453-7E5DFC39EDA1}"/>
              </a:ext>
            </a:extLst>
          </p:cNvPr>
          <p:cNvSpPr txBox="1"/>
          <p:nvPr/>
        </p:nvSpPr>
        <p:spPr>
          <a:xfrm>
            <a:off x="7843839" y="7374086"/>
            <a:ext cx="1555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Billerica, ma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ABDC58-2562-BC4C-83C1-F5BE8F974FA3}"/>
              </a:ext>
            </a:extLst>
          </p:cNvPr>
          <p:cNvSpPr txBox="1"/>
          <p:nvPr/>
        </p:nvSpPr>
        <p:spPr>
          <a:xfrm>
            <a:off x="7665992" y="9751532"/>
            <a:ext cx="17331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Charlestown, ma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183D6DF-AEE3-6A44-9887-B257F58AF76E}"/>
              </a:ext>
            </a:extLst>
          </p:cNvPr>
          <p:cNvSpPr txBox="1"/>
          <p:nvPr/>
        </p:nvSpPr>
        <p:spPr>
          <a:xfrm>
            <a:off x="6207090" y="958355"/>
            <a:ext cx="30280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July 2018 - present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3E63B1C-4581-2E45-BDFC-81BA802147DC}"/>
              </a:ext>
            </a:extLst>
          </p:cNvPr>
          <p:cNvSpPr txBox="1"/>
          <p:nvPr/>
        </p:nvSpPr>
        <p:spPr>
          <a:xfrm>
            <a:off x="6250814" y="3095261"/>
            <a:ext cx="30280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July 2019 - present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975CAB1-E6B2-8F42-BF95-B2E181F873EF}"/>
              </a:ext>
            </a:extLst>
          </p:cNvPr>
          <p:cNvSpPr txBox="1"/>
          <p:nvPr/>
        </p:nvSpPr>
        <p:spPr>
          <a:xfrm>
            <a:off x="6272675" y="5429083"/>
            <a:ext cx="30280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November 2021 - present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A6684E-F741-9947-96ED-3B0038D2A2FD}"/>
              </a:ext>
            </a:extLst>
          </p:cNvPr>
          <p:cNvSpPr txBox="1"/>
          <p:nvPr/>
        </p:nvSpPr>
        <p:spPr>
          <a:xfrm>
            <a:off x="6250813" y="7771695"/>
            <a:ext cx="30280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February 2015 – February 2016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480EB53-72CE-D045-AAA9-A6EE41FFEC5B}"/>
              </a:ext>
            </a:extLst>
          </p:cNvPr>
          <p:cNvSpPr txBox="1"/>
          <p:nvPr/>
        </p:nvSpPr>
        <p:spPr>
          <a:xfrm>
            <a:off x="6242839" y="10087017"/>
            <a:ext cx="30280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rgbClr val="002060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December 2015 - 2016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DBC4508-187C-6748-ABD3-7037C9346803}"/>
              </a:ext>
            </a:extLst>
          </p:cNvPr>
          <p:cNvSpPr txBox="1"/>
          <p:nvPr/>
        </p:nvSpPr>
        <p:spPr>
          <a:xfrm>
            <a:off x="3635589" y="628191"/>
            <a:ext cx="24940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Job Type : Contract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23DF5BE-286A-6041-B6B3-AFB7F505A495}"/>
              </a:ext>
            </a:extLst>
          </p:cNvPr>
          <p:cNvSpPr txBox="1"/>
          <p:nvPr/>
        </p:nvSpPr>
        <p:spPr>
          <a:xfrm>
            <a:off x="3245702" y="2751270"/>
            <a:ext cx="24940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Job Type : manager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652207E-8097-9D4C-8262-F5C573624898}"/>
              </a:ext>
            </a:extLst>
          </p:cNvPr>
          <p:cNvSpPr txBox="1"/>
          <p:nvPr/>
        </p:nvSpPr>
        <p:spPr>
          <a:xfrm>
            <a:off x="3245701" y="5084083"/>
            <a:ext cx="24940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Job Type : employee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0537105-3866-5D49-AD50-7C1C4D9C90CF}"/>
              </a:ext>
            </a:extLst>
          </p:cNvPr>
          <p:cNvSpPr txBox="1"/>
          <p:nvPr/>
        </p:nvSpPr>
        <p:spPr>
          <a:xfrm>
            <a:off x="576845" y="1205690"/>
            <a:ext cx="84924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Created Scalable value for small business owners and clients in website and web app development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Integrated data visualizations for improved UI / UX that assisted in 30% more sales.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Using the MVC model to make stable routes for asset management using modern REST API integrations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Designed frontend and backend architecture with assisted tools following Software Development Life Cycle processes.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2F6FC7B-B9C9-E843-A931-061FE3248B1F}"/>
              </a:ext>
            </a:extLst>
          </p:cNvPr>
          <p:cNvSpPr txBox="1"/>
          <p:nvPr/>
        </p:nvSpPr>
        <p:spPr>
          <a:xfrm>
            <a:off x="576844" y="3403166"/>
            <a:ext cx="8492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Lead and managed Men’s Choir, Mass Choir, Praise Team, and special events.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Set up, managed, and created software solutions that resulted in growth in the church from the pandemic.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Utilized Software such as Logic / Main Stage, to assist in the overall flow of the service.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Assisted in the software OBS (streaming software ) to give online users during the pandemic access to the church service via FB.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D8319DD-D368-6642-8739-5B1FD904BF19}"/>
              </a:ext>
            </a:extLst>
          </p:cNvPr>
          <p:cNvSpPr txBox="1"/>
          <p:nvPr/>
        </p:nvSpPr>
        <p:spPr>
          <a:xfrm>
            <a:off x="576844" y="5674238"/>
            <a:ext cx="86583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Performed administrative tasks which included supporting the student center, executives, IT, and public safety which ensured student retention and made student experience functionally easier.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Developed student and faculty identification cards by obtaining the necessary information and inputting that information into a database for future assistance and creation of cards.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Assisted secretary / student coordinator in student / admin relations when they were occupied or called-out to maintain the flow of problem solving.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2060"/>
              </a:solidFill>
              <a:effectLst>
                <a:outerShdw blurRad="38100" dist="635" dir="13620000" algn="ctr" rotWithShape="0">
                  <a:srgbClr val="00FFD4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D9CA6E8-A6AA-204B-81FD-6E09A1040879}"/>
              </a:ext>
            </a:extLst>
          </p:cNvPr>
          <p:cNvSpPr txBox="1"/>
          <p:nvPr/>
        </p:nvSpPr>
        <p:spPr>
          <a:xfrm>
            <a:off x="579788" y="8092101"/>
            <a:ext cx="86553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Used SAP, MySQL, Excel, and other systems to deliver accurate contractual data to users to update POP (Period of Performance) within the Billings, Collections, and Account Receivables departments.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Performed reconciliations, technical accounting inquiries, forecasting financial errors for payment information.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1362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Processed digital payments for clients, contractors, and employees by collecting, consolidating, and analyzing inputs.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2060"/>
              </a:solidFill>
              <a:effectLst>
                <a:outerShdw blurRad="38100" dist="635" dir="13620000" algn="ctr" rotWithShape="0">
                  <a:srgbClr val="00FFD4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67D48E2-3988-9C4B-99DD-B543C25517A8}"/>
              </a:ext>
            </a:extLst>
          </p:cNvPr>
          <p:cNvSpPr txBox="1"/>
          <p:nvPr/>
        </p:nvSpPr>
        <p:spPr>
          <a:xfrm>
            <a:off x="576843" y="10398291"/>
            <a:ext cx="63873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540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Set up media calendars for the department’s Constant Contact e-newsletter to promote the continuing education course offerings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540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Worked in tandem with the Lead Marketing Administrator and the marketing department to establish calendar events.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effectLst>
                  <a:outerShdw blurRad="38100" dist="635" dir="5400000" algn="ctr" rotWithShape="0">
                    <a:srgbClr val="00FFD4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Identified marketing strategies via social media which resulted in increased email turn out due to marketing funnel implementations. </a:t>
            </a:r>
          </a:p>
        </p:txBody>
      </p:sp>
    </p:spTree>
    <p:extLst>
      <p:ext uri="{BB962C8B-B14F-4D97-AF65-F5344CB8AC3E}">
        <p14:creationId xmlns:p14="http://schemas.microsoft.com/office/powerpoint/2010/main" val="1968950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C3B1B591-A460-954F-8EFD-43686F629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295400" y="1295400"/>
            <a:ext cx="12192000" cy="9601200"/>
          </a:xfrm>
          <a:prstGeom prst="rect">
            <a:avLst/>
          </a:prstGeom>
          <a:solidFill>
            <a:schemeClr val="bg1"/>
          </a:solidFill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F305535-6E16-4C49-85B4-576AF65F5B81}"/>
              </a:ext>
            </a:extLst>
          </p:cNvPr>
          <p:cNvSpPr/>
          <p:nvPr/>
        </p:nvSpPr>
        <p:spPr>
          <a:xfrm>
            <a:off x="0" y="0"/>
            <a:ext cx="9601200" cy="12192000"/>
          </a:xfrm>
          <a:prstGeom prst="rect">
            <a:avLst/>
          </a:prstGeom>
          <a:solidFill>
            <a:schemeClr val="bg1">
              <a:alpha val="5139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6F6CAB4B-440D-1A46-A28E-2D1E875A19BA}"/>
              </a:ext>
            </a:extLst>
          </p:cNvPr>
          <p:cNvSpPr/>
          <p:nvPr/>
        </p:nvSpPr>
        <p:spPr>
          <a:xfrm flipH="1">
            <a:off x="59589" y="159026"/>
            <a:ext cx="9541609" cy="12032972"/>
          </a:xfrm>
          <a:prstGeom prst="cube">
            <a:avLst>
              <a:gd name="adj" fmla="val 1323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E408E8F3-3727-6D4E-8FCB-5EEA0CB43522}"/>
              </a:ext>
            </a:extLst>
          </p:cNvPr>
          <p:cNvSpPr/>
          <p:nvPr/>
        </p:nvSpPr>
        <p:spPr>
          <a:xfrm flipH="1">
            <a:off x="360027" y="536123"/>
            <a:ext cx="2534702" cy="11407637"/>
          </a:xfrm>
          <a:prstGeom prst="cube">
            <a:avLst>
              <a:gd name="adj" fmla="val 2947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44A6BF4F-194C-FA48-B7D2-806EC4E2C52A}"/>
              </a:ext>
            </a:extLst>
          </p:cNvPr>
          <p:cNvSpPr/>
          <p:nvPr/>
        </p:nvSpPr>
        <p:spPr>
          <a:xfrm flipH="1">
            <a:off x="3081130" y="528356"/>
            <a:ext cx="6246854" cy="11504618"/>
          </a:xfrm>
          <a:prstGeom prst="cube">
            <a:avLst>
              <a:gd name="adj" fmla="val 1553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9D802D-203E-0940-9654-C627603E9BFB}"/>
              </a:ext>
            </a:extLst>
          </p:cNvPr>
          <p:cNvSpPr txBox="1"/>
          <p:nvPr/>
        </p:nvSpPr>
        <p:spPr>
          <a:xfrm>
            <a:off x="273213" y="-3"/>
            <a:ext cx="346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633B94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Cover Letter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6DA6DC-71E0-C643-AC22-D4181658607D}"/>
              </a:ext>
            </a:extLst>
          </p:cNvPr>
          <p:cNvSpPr txBox="1"/>
          <p:nvPr/>
        </p:nvSpPr>
        <p:spPr>
          <a:xfrm>
            <a:off x="484453" y="389133"/>
            <a:ext cx="2171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References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95E814-F8EB-4D47-959A-02E2AE95BC0E}"/>
              </a:ext>
            </a:extLst>
          </p:cNvPr>
          <p:cNvSpPr txBox="1"/>
          <p:nvPr/>
        </p:nvSpPr>
        <p:spPr>
          <a:xfrm>
            <a:off x="3226392" y="400105"/>
            <a:ext cx="34693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letter</a:t>
            </a:r>
          </a:p>
        </p:txBody>
      </p:sp>
      <p:sp>
        <p:nvSpPr>
          <p:cNvPr id="12" name="Cube 11">
            <a:extLst>
              <a:ext uri="{FF2B5EF4-FFF2-40B4-BE49-F238E27FC236}">
                <a16:creationId xmlns:a16="http://schemas.microsoft.com/office/drawing/2014/main" id="{CA4E8C4D-9589-0742-A065-FA2B933B9EC9}"/>
              </a:ext>
            </a:extLst>
          </p:cNvPr>
          <p:cNvSpPr/>
          <p:nvPr/>
        </p:nvSpPr>
        <p:spPr>
          <a:xfrm flipH="1">
            <a:off x="3533248" y="1010696"/>
            <a:ext cx="5451726" cy="3288296"/>
          </a:xfrm>
          <a:prstGeom prst="cube">
            <a:avLst>
              <a:gd name="adj" fmla="val 2080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C27FDA2B-6DA0-D044-A7A7-1BB08E1DF126}"/>
              </a:ext>
            </a:extLst>
          </p:cNvPr>
          <p:cNvSpPr/>
          <p:nvPr/>
        </p:nvSpPr>
        <p:spPr>
          <a:xfrm flipH="1">
            <a:off x="3533248" y="4668322"/>
            <a:ext cx="5451726" cy="7200024"/>
          </a:xfrm>
          <a:prstGeom prst="cube">
            <a:avLst>
              <a:gd name="adj" fmla="val 1447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ube 23">
            <a:extLst>
              <a:ext uri="{FF2B5EF4-FFF2-40B4-BE49-F238E27FC236}">
                <a16:creationId xmlns:a16="http://schemas.microsoft.com/office/drawing/2014/main" id="{FD85A864-C4C7-3247-A3F8-B9D02B6E3B2C}"/>
              </a:ext>
            </a:extLst>
          </p:cNvPr>
          <p:cNvSpPr/>
          <p:nvPr/>
        </p:nvSpPr>
        <p:spPr>
          <a:xfrm flipH="1">
            <a:off x="3808132" y="1342677"/>
            <a:ext cx="2594140" cy="2775189"/>
          </a:xfrm>
          <a:prstGeom prst="cube">
            <a:avLst>
              <a:gd name="adj" fmla="val 2139"/>
            </a:avLst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BE2C2C-A67D-5848-A7BF-E9296BCE97DA}"/>
              </a:ext>
            </a:extLst>
          </p:cNvPr>
          <p:cNvSpPr txBox="1"/>
          <p:nvPr/>
        </p:nvSpPr>
        <p:spPr>
          <a:xfrm>
            <a:off x="3742533" y="847665"/>
            <a:ext cx="3454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633B94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ADDRESSES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F2860D-83AB-7942-922F-4BF728607FBF}"/>
              </a:ext>
            </a:extLst>
          </p:cNvPr>
          <p:cNvSpPr txBox="1"/>
          <p:nvPr/>
        </p:nvSpPr>
        <p:spPr>
          <a:xfrm>
            <a:off x="3742533" y="4524247"/>
            <a:ext cx="3454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633B94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Response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69FDE8-4FBB-C541-B412-E7AD349DA28C}"/>
              </a:ext>
            </a:extLst>
          </p:cNvPr>
          <p:cNvSpPr txBox="1"/>
          <p:nvPr/>
        </p:nvSpPr>
        <p:spPr>
          <a:xfrm>
            <a:off x="4061788" y="1569249"/>
            <a:ext cx="1984934" cy="900246"/>
          </a:xfrm>
          <a:prstGeom prst="rect">
            <a:avLst/>
          </a:prstGeom>
          <a:solidFill>
            <a:srgbClr val="05404A">
              <a:alpha val="25009"/>
            </a:srgbClr>
          </a:solidFill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First Name</a:t>
            </a:r>
          </a:p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Last Name</a:t>
            </a:r>
          </a:p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Address:</a:t>
            </a:r>
          </a:p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16 Gaslight Dr. Apt 8</a:t>
            </a:r>
          </a:p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South Weymouth, MA 02190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F296D0-C332-D643-ABB9-9B3A1CE0781A}"/>
              </a:ext>
            </a:extLst>
          </p:cNvPr>
          <p:cNvSpPr txBox="1"/>
          <p:nvPr/>
        </p:nvSpPr>
        <p:spPr>
          <a:xfrm>
            <a:off x="4061788" y="2733769"/>
            <a:ext cx="1984934" cy="900246"/>
          </a:xfrm>
          <a:prstGeom prst="rect">
            <a:avLst/>
          </a:prstGeom>
          <a:solidFill>
            <a:srgbClr val="05404A">
              <a:alpha val="25009"/>
            </a:srgbClr>
          </a:solidFill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First Name</a:t>
            </a:r>
          </a:p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Last Name</a:t>
            </a:r>
          </a:p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Address:</a:t>
            </a:r>
          </a:p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16 Gaslight Dr. Apt 8</a:t>
            </a:r>
          </a:p>
          <a:p>
            <a:pPr algn="just"/>
            <a:r>
              <a:rPr lang="en-US" sz="105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South Weymouth, MA 02190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10E6B1-4D58-034F-BDEE-59DCF125740C}"/>
              </a:ext>
            </a:extLst>
          </p:cNvPr>
          <p:cNvSpPr txBox="1"/>
          <p:nvPr/>
        </p:nvSpPr>
        <p:spPr>
          <a:xfrm>
            <a:off x="3808132" y="4819210"/>
            <a:ext cx="4990428" cy="7008842"/>
          </a:xfrm>
          <a:prstGeom prst="rect">
            <a:avLst/>
          </a:prstGeom>
          <a:solidFill>
            <a:srgbClr val="05404A">
              <a:alpha val="25098"/>
            </a:srgbClr>
          </a:solidFill>
          <a:effectLst>
            <a:outerShdw blurRad="50800" dist="38100" dir="540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Times" pitchFamily="2" charset="0"/>
              </a:rPr>
              <a:t>Dear [Contact]</a:t>
            </a:r>
          </a:p>
          <a:p>
            <a:pPr algn="just"/>
            <a:endParaRPr lang="en-US" sz="1100" dirty="0">
              <a:solidFill>
                <a:schemeClr val="bg1">
                  <a:lumMod val="95000"/>
                </a:schemeClr>
              </a:solidFill>
              <a:latin typeface="Times" pitchFamily="2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I'm excited to be applying for the Business Systems Analyst position at Harvard. As someone who is highly focused and attentive to detail, I thrive on building quality systems that surpass end users' expectations. I am a postgraduate of the Harvard Extension School partnered with Trilogy Education Bootcamp on Software Engineering. The program provided additional foundations in UI/UX development, server infrastructure, Authorization and Authentication, and database management with both Relational Database Management Systems (RDBMS) and Non-Relational Database Systems (NRDBS). Prior to Harvard, I developed programs and websites part-time and have helped sole proprietors in the creation and maintenance their sales funnels as a strategic consultant.  I'm thrilled at the opportunity to show off my technical expertise and leadership skills as part of the Research Administration and Compliance Systems. </a:t>
            </a: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solidFill>
                <a:schemeClr val="bg1">
                  <a:lumMod val="95000"/>
                </a:schemeClr>
              </a:solidFill>
              <a:effectLst/>
              <a:latin typeface="Times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I am applying to the Business Systems Analyst position because I collaborate and innovate using my skills and logic to solve problems</a:t>
            </a:r>
            <a:r>
              <a:rPr lang="x-none" sz="110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. On the Front-End, I use React.js (a front-end framework at the code level) to deliver a component-based approach. Additionally I use state (a data storing method), and redux, (a state management protocol that assists in delivering both user, server, and database data), to create websites, web-apps, and mobile apps both two-dimensionally, and three-dimensionally. On the backend, I use both RDBMS and NRDBS to give users a profound experience to visualize and interact with data. Using both Front-End and Back-End technologies has helped me be mindful of how I script programs for the user over the course of time. </a:t>
            </a:r>
            <a:endParaRPr lang="en-US" sz="1100" dirty="0">
              <a:solidFill>
                <a:schemeClr val="bg1">
                  <a:lumMod val="95000"/>
                </a:schemeClr>
              </a:solidFill>
              <a:effectLst/>
              <a:latin typeface="Times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schemeClr val="bg1">
                  <a:lumMod val="95000"/>
                </a:schemeClr>
              </a:solidFill>
              <a:effectLst/>
              <a:latin typeface="Times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schemeClr val="bg1">
                  <a:lumMod val="95000"/>
                </a:schemeClr>
              </a:solidFill>
              <a:effectLst/>
              <a:latin typeface="Times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Finally, I would appreciate the opportunity to learn more and grow as an</a:t>
            </a:r>
            <a:r>
              <a:rPr lang="x-none" sz="110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 IT professional in this opportunity. 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Thank you for your time and consideration. I'm excited about the opportunity to leverage my unique range of skills, and I'm eager to demonstrate my commitment to developing world-class software solutions for Harvard.</a:t>
            </a:r>
            <a:endParaRPr lang="en-US" sz="1100" dirty="0">
              <a:solidFill>
                <a:schemeClr val="bg1">
                  <a:lumMod val="95000"/>
                </a:schemeClr>
              </a:solidFill>
              <a:effectLst/>
              <a:latin typeface="Times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solidFill>
                <a:schemeClr val="bg1">
                  <a:lumMod val="95000"/>
                </a:schemeClr>
              </a:solidFill>
              <a:effectLst/>
              <a:latin typeface="Times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Sincerely,</a:t>
            </a:r>
            <a:endParaRPr lang="en-US" sz="1100" dirty="0">
              <a:solidFill>
                <a:schemeClr val="bg1">
                  <a:lumMod val="95000"/>
                </a:schemeClr>
              </a:solidFill>
              <a:effectLst/>
              <a:latin typeface="Times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algn="justLow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Von’Erik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effectLst/>
                <a:latin typeface="Times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 Barren-Tucker</a:t>
            </a:r>
            <a:endParaRPr lang="en-US" sz="1100" dirty="0">
              <a:solidFill>
                <a:schemeClr val="bg1">
                  <a:lumMod val="95000"/>
                </a:schemeClr>
              </a:solidFill>
              <a:effectLst/>
              <a:latin typeface="Times" pitchFamily="2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000" dirty="0">
                <a:solidFill>
                  <a:schemeClr val="bg1">
                    <a:lumMod val="95000"/>
                  </a:schemeClr>
                </a:solidFill>
                <a:latin typeface="Times" pitchFamily="2" charset="0"/>
              </a:rPr>
              <a:t>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700233-5BBE-4767-8454-053CF5B2D80E}"/>
              </a:ext>
            </a:extLst>
          </p:cNvPr>
          <p:cNvGrpSpPr/>
          <p:nvPr/>
        </p:nvGrpSpPr>
        <p:grpSpPr>
          <a:xfrm>
            <a:off x="616226" y="10162675"/>
            <a:ext cx="2092300" cy="1435628"/>
            <a:chOff x="616226" y="10162675"/>
            <a:chExt cx="2092300" cy="1435628"/>
          </a:xfrm>
        </p:grpSpPr>
        <p:sp>
          <p:nvSpPr>
            <p:cNvPr id="18" name="Cube 17">
              <a:extLst>
                <a:ext uri="{FF2B5EF4-FFF2-40B4-BE49-F238E27FC236}">
                  <a16:creationId xmlns:a16="http://schemas.microsoft.com/office/drawing/2014/main" id="{9B8BDD06-7E2D-4E42-9788-3ACD8FA25D25}"/>
                </a:ext>
              </a:extLst>
            </p:cNvPr>
            <p:cNvSpPr/>
            <p:nvPr/>
          </p:nvSpPr>
          <p:spPr>
            <a:xfrm flipH="1">
              <a:off x="616226" y="10162675"/>
              <a:ext cx="2092300" cy="1435628"/>
            </a:xfrm>
            <a:prstGeom prst="cube">
              <a:avLst>
                <a:gd name="adj" fmla="val 5418"/>
              </a:avLst>
            </a:prstGeom>
            <a:solidFill>
              <a:schemeClr val="bg1">
                <a:lumMod val="75000"/>
                <a:alpha val="38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D0BC8EA-2433-6220-7E26-26DD305925EC}"/>
                </a:ext>
              </a:extLst>
            </p:cNvPr>
            <p:cNvSpPr txBox="1"/>
            <p:nvPr/>
          </p:nvSpPr>
          <p:spPr>
            <a:xfrm>
              <a:off x="776659" y="10511157"/>
              <a:ext cx="1825535" cy="900246"/>
            </a:xfrm>
            <a:prstGeom prst="rect">
              <a:avLst/>
            </a:prstGeom>
            <a:solidFill>
              <a:srgbClr val="05404A">
                <a:alpha val="25009"/>
              </a:srgbClr>
            </a:solidFill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Company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First Name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Last Name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Contact Number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Relationship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B9A9207-2EC7-F4FB-24BB-5F71D1DF2A7D}"/>
              </a:ext>
            </a:extLst>
          </p:cNvPr>
          <p:cNvGrpSpPr/>
          <p:nvPr/>
        </p:nvGrpSpPr>
        <p:grpSpPr>
          <a:xfrm>
            <a:off x="581228" y="1162642"/>
            <a:ext cx="2092300" cy="1435628"/>
            <a:chOff x="616226" y="10162675"/>
            <a:chExt cx="2092300" cy="1435628"/>
          </a:xfrm>
        </p:grpSpPr>
        <p:sp>
          <p:nvSpPr>
            <p:cNvPr id="27" name="Cube 26">
              <a:extLst>
                <a:ext uri="{FF2B5EF4-FFF2-40B4-BE49-F238E27FC236}">
                  <a16:creationId xmlns:a16="http://schemas.microsoft.com/office/drawing/2014/main" id="{5C4BB42F-A43A-3B3B-4CD7-1403C346ECC1}"/>
                </a:ext>
              </a:extLst>
            </p:cNvPr>
            <p:cNvSpPr/>
            <p:nvPr/>
          </p:nvSpPr>
          <p:spPr>
            <a:xfrm flipH="1">
              <a:off x="616226" y="10162675"/>
              <a:ext cx="2092300" cy="1435628"/>
            </a:xfrm>
            <a:prstGeom prst="cube">
              <a:avLst>
                <a:gd name="adj" fmla="val 5418"/>
              </a:avLst>
            </a:prstGeom>
            <a:solidFill>
              <a:schemeClr val="bg1">
                <a:lumMod val="75000"/>
                <a:alpha val="38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FA7032F-46AD-8DA0-3DA9-3CD5CF648123}"/>
                </a:ext>
              </a:extLst>
            </p:cNvPr>
            <p:cNvSpPr txBox="1"/>
            <p:nvPr/>
          </p:nvSpPr>
          <p:spPr>
            <a:xfrm>
              <a:off x="776659" y="10511157"/>
              <a:ext cx="1825535" cy="900246"/>
            </a:xfrm>
            <a:prstGeom prst="rect">
              <a:avLst/>
            </a:prstGeom>
            <a:solidFill>
              <a:srgbClr val="05404A">
                <a:alpha val="25009"/>
              </a:srgbClr>
            </a:solidFill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Company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Winston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Mc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Contact Number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Relationship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591419B-1618-E231-2871-D191551F174B}"/>
              </a:ext>
            </a:extLst>
          </p:cNvPr>
          <p:cNvGrpSpPr/>
          <p:nvPr/>
        </p:nvGrpSpPr>
        <p:grpSpPr>
          <a:xfrm>
            <a:off x="585093" y="3581178"/>
            <a:ext cx="2092300" cy="1435628"/>
            <a:chOff x="616226" y="10162675"/>
            <a:chExt cx="2092300" cy="1435628"/>
          </a:xfrm>
        </p:grpSpPr>
        <p:sp>
          <p:nvSpPr>
            <p:cNvPr id="30" name="Cube 29">
              <a:extLst>
                <a:ext uri="{FF2B5EF4-FFF2-40B4-BE49-F238E27FC236}">
                  <a16:creationId xmlns:a16="http://schemas.microsoft.com/office/drawing/2014/main" id="{395190FA-110A-9493-9AD0-6FCBFD6277E3}"/>
                </a:ext>
              </a:extLst>
            </p:cNvPr>
            <p:cNvSpPr/>
            <p:nvPr/>
          </p:nvSpPr>
          <p:spPr>
            <a:xfrm flipH="1">
              <a:off x="616226" y="10162675"/>
              <a:ext cx="2092300" cy="1435628"/>
            </a:xfrm>
            <a:prstGeom prst="cube">
              <a:avLst>
                <a:gd name="adj" fmla="val 5418"/>
              </a:avLst>
            </a:prstGeom>
            <a:solidFill>
              <a:schemeClr val="bg1">
                <a:lumMod val="75000"/>
                <a:alpha val="38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48C85DE-F7E2-897E-6CCB-83886D658A8D}"/>
                </a:ext>
              </a:extLst>
            </p:cNvPr>
            <p:cNvSpPr txBox="1"/>
            <p:nvPr/>
          </p:nvSpPr>
          <p:spPr>
            <a:xfrm>
              <a:off x="776659" y="10511157"/>
              <a:ext cx="1825535" cy="900246"/>
            </a:xfrm>
            <a:prstGeom prst="rect">
              <a:avLst/>
            </a:prstGeom>
            <a:solidFill>
              <a:srgbClr val="05404A">
                <a:alpha val="25009"/>
              </a:srgbClr>
            </a:solidFill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Company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First Name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Last Name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Contact Number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Relationship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71B8C0C-E22C-B474-DED6-2D59E47778D0}"/>
              </a:ext>
            </a:extLst>
          </p:cNvPr>
          <p:cNvGrpSpPr/>
          <p:nvPr/>
        </p:nvGrpSpPr>
        <p:grpSpPr>
          <a:xfrm>
            <a:off x="581228" y="5842779"/>
            <a:ext cx="2092300" cy="1435628"/>
            <a:chOff x="616226" y="10162675"/>
            <a:chExt cx="2092300" cy="1435628"/>
          </a:xfrm>
        </p:grpSpPr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50E9F41A-01C5-F7A7-B04B-ACF25A37856E}"/>
                </a:ext>
              </a:extLst>
            </p:cNvPr>
            <p:cNvSpPr/>
            <p:nvPr/>
          </p:nvSpPr>
          <p:spPr>
            <a:xfrm flipH="1">
              <a:off x="616226" y="10162675"/>
              <a:ext cx="2092300" cy="1435628"/>
            </a:xfrm>
            <a:prstGeom prst="cube">
              <a:avLst>
                <a:gd name="adj" fmla="val 5418"/>
              </a:avLst>
            </a:prstGeom>
            <a:solidFill>
              <a:schemeClr val="bg1">
                <a:lumMod val="75000"/>
                <a:alpha val="38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D82BB08-0D97-155E-B796-7CF006A88563}"/>
                </a:ext>
              </a:extLst>
            </p:cNvPr>
            <p:cNvSpPr txBox="1"/>
            <p:nvPr/>
          </p:nvSpPr>
          <p:spPr>
            <a:xfrm>
              <a:off x="776659" y="10511157"/>
              <a:ext cx="1825535" cy="900246"/>
            </a:xfrm>
            <a:prstGeom prst="rect">
              <a:avLst/>
            </a:prstGeom>
            <a:solidFill>
              <a:srgbClr val="05404A">
                <a:alpha val="25009"/>
              </a:srgbClr>
            </a:solidFill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Company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First Name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Last Name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Contact Number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Relationship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F935AE0-3EDD-786C-3489-EB2DE02EC5AE}"/>
              </a:ext>
            </a:extLst>
          </p:cNvPr>
          <p:cNvGrpSpPr/>
          <p:nvPr/>
        </p:nvGrpSpPr>
        <p:grpSpPr>
          <a:xfrm>
            <a:off x="571815" y="7984354"/>
            <a:ext cx="2092300" cy="1435628"/>
            <a:chOff x="616226" y="10162675"/>
            <a:chExt cx="2092300" cy="1435628"/>
          </a:xfrm>
        </p:grpSpPr>
        <p:sp>
          <p:nvSpPr>
            <p:cNvPr id="36" name="Cube 35">
              <a:extLst>
                <a:ext uri="{FF2B5EF4-FFF2-40B4-BE49-F238E27FC236}">
                  <a16:creationId xmlns:a16="http://schemas.microsoft.com/office/drawing/2014/main" id="{742BDB1B-4E7E-A34F-CDB6-6055326800BF}"/>
                </a:ext>
              </a:extLst>
            </p:cNvPr>
            <p:cNvSpPr/>
            <p:nvPr/>
          </p:nvSpPr>
          <p:spPr>
            <a:xfrm flipH="1">
              <a:off x="616226" y="10162675"/>
              <a:ext cx="2092300" cy="1435628"/>
            </a:xfrm>
            <a:prstGeom prst="cube">
              <a:avLst>
                <a:gd name="adj" fmla="val 5418"/>
              </a:avLst>
            </a:prstGeom>
            <a:solidFill>
              <a:schemeClr val="bg1">
                <a:lumMod val="75000"/>
                <a:alpha val="38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04816E9-46FD-22A2-543A-CB5D26AA2188}"/>
                </a:ext>
              </a:extLst>
            </p:cNvPr>
            <p:cNvSpPr txBox="1"/>
            <p:nvPr/>
          </p:nvSpPr>
          <p:spPr>
            <a:xfrm>
              <a:off x="776659" y="10511157"/>
              <a:ext cx="1825535" cy="900246"/>
            </a:xfrm>
            <a:prstGeom prst="rect">
              <a:avLst/>
            </a:prstGeom>
            <a:solidFill>
              <a:srgbClr val="05404A">
                <a:alpha val="25009"/>
              </a:srgbClr>
            </a:solidFill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Company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First Name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Last Name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Contact Number</a:t>
              </a:r>
            </a:p>
            <a:p>
              <a:pPr algn="just"/>
              <a:r>
                <a:rPr lang="en-US" sz="1050" dirty="0">
                  <a:solidFill>
                    <a:schemeClr val="bg1">
                      <a:lumMod val="95000"/>
                    </a:schemeClr>
                  </a:solidFill>
                  <a:latin typeface="Georgia" panose="02040502050405020303" pitchFamily="18" charset="0"/>
                </a:rPr>
                <a:t>Relationship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AC5E4F14-F7EA-624B-AC41-27070CFA406B}"/>
              </a:ext>
            </a:extLst>
          </p:cNvPr>
          <p:cNvSpPr txBox="1"/>
          <p:nvPr/>
        </p:nvSpPr>
        <p:spPr>
          <a:xfrm>
            <a:off x="732249" y="1027976"/>
            <a:ext cx="1869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633B94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Reference #1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C2EC40B-5341-A2CD-58B2-71D630C55F30}"/>
              </a:ext>
            </a:extLst>
          </p:cNvPr>
          <p:cNvSpPr txBox="1"/>
          <p:nvPr/>
        </p:nvSpPr>
        <p:spPr>
          <a:xfrm>
            <a:off x="682992" y="3431002"/>
            <a:ext cx="1869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633B94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Reference #2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94B7ADD-6797-1288-7B92-61D561ED63EC}"/>
              </a:ext>
            </a:extLst>
          </p:cNvPr>
          <p:cNvSpPr txBox="1"/>
          <p:nvPr/>
        </p:nvSpPr>
        <p:spPr>
          <a:xfrm>
            <a:off x="719455" y="5704277"/>
            <a:ext cx="1869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633B94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Reference #3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72C3DCE-24DC-B57B-0836-89C6A04405E1}"/>
              </a:ext>
            </a:extLst>
          </p:cNvPr>
          <p:cNvSpPr txBox="1"/>
          <p:nvPr/>
        </p:nvSpPr>
        <p:spPr>
          <a:xfrm>
            <a:off x="687751" y="7845852"/>
            <a:ext cx="1869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633B94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Reference #4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D8569E6-F4AF-EEC1-A891-BF2B8B826B8C}"/>
              </a:ext>
            </a:extLst>
          </p:cNvPr>
          <p:cNvSpPr txBox="1"/>
          <p:nvPr/>
        </p:nvSpPr>
        <p:spPr>
          <a:xfrm>
            <a:off x="732248" y="10022164"/>
            <a:ext cx="18699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633B94"/>
                </a:solidFill>
                <a:latin typeface="Felix Titling" panose="020F0502020204030204" pitchFamily="34" charset="0"/>
                <a:cs typeface="Felix Titling" panose="020F0502020204030204" pitchFamily="34" charset="0"/>
              </a:rPr>
              <a:t>Reference #5</a:t>
            </a:r>
          </a:p>
        </p:txBody>
      </p:sp>
    </p:spTree>
    <p:extLst>
      <p:ext uri="{BB962C8B-B14F-4D97-AF65-F5344CB8AC3E}">
        <p14:creationId xmlns:p14="http://schemas.microsoft.com/office/powerpoint/2010/main" val="2469438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23637</TotalTime>
  <Words>1300</Words>
  <Application>Microsoft Macintosh PowerPoint</Application>
  <PresentationFormat>Custom</PresentationFormat>
  <Paragraphs>196</Paragraphs>
  <Slides>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Arial</vt:lpstr>
      <vt:lpstr>Calibri</vt:lpstr>
      <vt:lpstr>Calibri Light</vt:lpstr>
      <vt:lpstr>Felix Titling</vt:lpstr>
      <vt:lpstr>Georgia</vt:lpstr>
      <vt:lpstr>Times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von erik barren tucker</dc:creator>
  <cp:lastModifiedBy>von erik barren tucker</cp:lastModifiedBy>
  <cp:revision>8</cp:revision>
  <cp:lastPrinted>2022-10-04T14:49:50Z</cp:lastPrinted>
  <dcterms:created xsi:type="dcterms:W3CDTF">2022-04-07T16:11:36Z</dcterms:created>
  <dcterms:modified xsi:type="dcterms:W3CDTF">2022-12-02T19:19:19Z</dcterms:modified>
</cp:coreProperties>
</file>

<file path=docProps/thumbnail.jpeg>
</file>